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0" r:id="rId4"/>
    <p:sldId id="269" r:id="rId5"/>
    <p:sldId id="281" r:id="rId6"/>
    <p:sldId id="275" r:id="rId7"/>
    <p:sldId id="276" r:id="rId8"/>
    <p:sldId id="277" r:id="rId9"/>
    <p:sldId id="270" r:id="rId10"/>
    <p:sldId id="282" r:id="rId11"/>
    <p:sldId id="268" r:id="rId12"/>
    <p:sldId id="283" r:id="rId13"/>
    <p:sldId id="284" r:id="rId14"/>
    <p:sldId id="285" r:id="rId15"/>
    <p:sldId id="286" r:id="rId16"/>
    <p:sldId id="287" r:id="rId17"/>
    <p:sldId id="288" r:id="rId18"/>
    <p:sldId id="289" r:id="rId19"/>
    <p:sldId id="290" r:id="rId20"/>
    <p:sldId id="291" r:id="rId21"/>
    <p:sldId id="292" r:id="rId22"/>
    <p:sldId id="293" r:id="rId23"/>
    <p:sldId id="294" r:id="rId24"/>
    <p:sldId id="295" r:id="rId25"/>
    <p:sldId id="296" r:id="rId26"/>
    <p:sldId id="271"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969"/>
    <a:srgbClr val="FE8602"/>
    <a:srgbClr val="2597FF"/>
    <a:srgbClr val="9A4D00"/>
    <a:srgbClr val="C46700"/>
    <a:srgbClr val="D68B1C"/>
    <a:srgbClr val="0097CC"/>
    <a:srgbClr val="009A46"/>
    <a:srgbClr val="5B9DFF"/>
    <a:srgbClr val="6000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8"/>
    <p:restoredTop sz="94652"/>
  </p:normalViewPr>
  <p:slideViewPr>
    <p:cSldViewPr>
      <p:cViewPr>
        <p:scale>
          <a:sx n="121" d="100"/>
          <a:sy n="121" d="100"/>
        </p:scale>
        <p:origin x="824" y="14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48965" y="4956050"/>
            <a:ext cx="8246070" cy="916229"/>
          </a:xfrm>
          <a:effectLst/>
        </p:spPr>
        <p:txBody>
          <a:bodyPr>
            <a:normAutofit/>
          </a:bodyPr>
          <a:lstStyle>
            <a:lvl1pPr algn="r">
              <a:defRPr sz="3600">
                <a:solidFill>
                  <a:schemeClr val="bg1"/>
                </a:solidFill>
                <a:effectLst>
                  <a:outerShdw blurRad="50800" dist="38100" dir="2700000" algn="tl" rotWithShape="0">
                    <a:prstClr val="black">
                      <a:alpha val="70000"/>
                    </a:prstClr>
                  </a:outerShdw>
                </a:effectLst>
              </a:defRPr>
            </a:lvl1pPr>
          </a:lstStyle>
          <a:p>
            <a:r>
              <a:rPr lang="en-US"/>
              <a:t>Click to edit Master title style</a:t>
            </a:r>
            <a:endParaRPr lang="en-US" dirty="0"/>
          </a:p>
        </p:txBody>
      </p:sp>
      <p:sp>
        <p:nvSpPr>
          <p:cNvPr id="3" name="Subtitle 2"/>
          <p:cNvSpPr>
            <a:spLocks noGrp="1"/>
          </p:cNvSpPr>
          <p:nvPr>
            <p:ph type="subTitle" idx="1"/>
          </p:nvPr>
        </p:nvSpPr>
        <p:spPr>
          <a:xfrm>
            <a:off x="448965" y="4345230"/>
            <a:ext cx="8246070" cy="610820"/>
          </a:xfrm>
        </p:spPr>
        <p:txBody>
          <a:bodyPr>
            <a:normAutofit/>
          </a:bodyPr>
          <a:lstStyle>
            <a:lvl1pPr marL="0" indent="0" algn="r">
              <a:buNone/>
              <a:defRPr sz="26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4/23/21</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4/23/21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4/23/21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4/23/21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1670" y="833015"/>
            <a:ext cx="7940659" cy="610820"/>
          </a:xfrm>
        </p:spPr>
        <p:txBody>
          <a:bodyPr>
            <a:normAutofit/>
          </a:bodyPr>
          <a:lstStyle>
            <a:lvl1pPr algn="r">
              <a:defRPr sz="3600">
                <a:solidFill>
                  <a:schemeClr val="bg1"/>
                </a:solidFill>
                <a:effectLst>
                  <a:outerShdw blurRad="50800" dist="38100" dir="2700000" algn="tl" rotWithShape="0">
                    <a:prstClr val="black">
                      <a:alpha val="70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601670" y="1749245"/>
            <a:ext cx="7940661" cy="4428445"/>
          </a:xfrm>
        </p:spPr>
        <p:txBody>
          <a:bodyPr/>
          <a:lstStyle>
            <a:lvl1pPr algn="l">
              <a:defRPr sz="2800">
                <a:solidFill>
                  <a:schemeClr val="tx2">
                    <a:lumMod val="50000"/>
                  </a:schemeClr>
                </a:solidFill>
              </a:defRPr>
            </a:lvl1pPr>
            <a:lvl2pPr algn="l">
              <a:defRPr>
                <a:solidFill>
                  <a:schemeClr val="tx2">
                    <a:lumMod val="50000"/>
                  </a:schemeClr>
                </a:solidFill>
              </a:defRPr>
            </a:lvl2pPr>
            <a:lvl3pPr algn="l">
              <a:defRPr>
                <a:solidFill>
                  <a:schemeClr val="tx2">
                    <a:lumMod val="50000"/>
                  </a:schemeClr>
                </a:solidFill>
              </a:defRPr>
            </a:lvl3pPr>
            <a:lvl4pPr algn="l">
              <a:defRPr>
                <a:solidFill>
                  <a:schemeClr val="tx2">
                    <a:lumMod val="50000"/>
                  </a:schemeClr>
                </a:solidFill>
              </a:defRPr>
            </a:lvl4pPr>
            <a:lvl5pPr algn="l">
              <a:defRPr>
                <a:solidFill>
                  <a:schemeClr val="tx2">
                    <a:lumMod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4/23/21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59785" y="1596540"/>
            <a:ext cx="7329840" cy="610820"/>
          </a:xfrm>
        </p:spPr>
        <p:txBody>
          <a:bodyPr>
            <a:normAutofit/>
          </a:bodyPr>
          <a:lstStyle>
            <a:lvl1pPr algn="l">
              <a:defRPr sz="3600">
                <a:solidFill>
                  <a:srgbClr val="FF0000"/>
                </a:solidFill>
                <a:effectLst/>
              </a:defRPr>
            </a:lvl1pPr>
          </a:lstStyle>
          <a:p>
            <a:r>
              <a:rPr lang="en-US"/>
              <a:t>Click to edit Master title style</a:t>
            </a:r>
            <a:endParaRPr lang="en-US" dirty="0"/>
          </a:p>
        </p:txBody>
      </p:sp>
      <p:sp>
        <p:nvSpPr>
          <p:cNvPr id="3" name="Content Placeholder 2"/>
          <p:cNvSpPr>
            <a:spLocks noGrp="1"/>
          </p:cNvSpPr>
          <p:nvPr>
            <p:ph idx="1"/>
          </p:nvPr>
        </p:nvSpPr>
        <p:spPr>
          <a:xfrm>
            <a:off x="1059785" y="2207359"/>
            <a:ext cx="7329840" cy="4275740"/>
          </a:xfrm>
        </p:spPr>
        <p:txBody>
          <a:bodyPr/>
          <a:lstStyle>
            <a:lvl1pPr>
              <a:defRPr sz="2800">
                <a:solidFill>
                  <a:schemeClr val="tx2">
                    <a:lumMod val="50000"/>
                  </a:schemeClr>
                </a:solidFill>
              </a:defRPr>
            </a:lvl1pPr>
            <a:lvl2pPr>
              <a:defRPr>
                <a:solidFill>
                  <a:schemeClr val="tx2">
                    <a:lumMod val="50000"/>
                  </a:schemeClr>
                </a:solidFill>
              </a:defRPr>
            </a:lvl2pPr>
            <a:lvl3pPr>
              <a:defRPr>
                <a:solidFill>
                  <a:schemeClr val="tx2">
                    <a:lumMod val="50000"/>
                  </a:schemeClr>
                </a:solidFill>
              </a:defRPr>
            </a:lvl3pPr>
            <a:lvl4pPr>
              <a:defRPr>
                <a:solidFill>
                  <a:schemeClr val="tx2">
                    <a:lumMod val="50000"/>
                  </a:schemeClr>
                </a:solidFill>
              </a:defRPr>
            </a:lvl4pPr>
            <a:lvl5pPr>
              <a:defRPr>
                <a:solidFill>
                  <a:schemeClr val="tx2">
                    <a:lumMod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4/23/21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4/23/21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3014"/>
            <a:ext cx="8229600" cy="584623"/>
          </a:xfr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074F12-AA26-4AC8-9962-C36BB8F32554}" type="datetimeFigureOut">
              <a:rPr lang="en-US" smtClean="0"/>
              <a:pPr/>
              <a:t>4/23/21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5" y="833015"/>
            <a:ext cx="8229600" cy="610820"/>
          </a:xfrm>
        </p:spPr>
        <p:txBody>
          <a:bodyPr>
            <a:normAutofit/>
          </a:bodyPr>
          <a:lstStyle>
            <a:lvl1pPr algn="r">
              <a:defRPr sz="3600">
                <a:solidFill>
                  <a:schemeClr val="bg1"/>
                </a:solidFill>
                <a:effectLst>
                  <a:outerShdw blurRad="50800" dist="38100" dir="2700000" algn="tl" rotWithShape="0">
                    <a:prstClr val="black">
                      <a:alpha val="70000"/>
                    </a:prstClr>
                  </a:outerShdw>
                </a:effectLst>
              </a:defRPr>
            </a:lvl1pPr>
          </a:lstStyle>
          <a:p>
            <a:r>
              <a:rPr lang="en-US"/>
              <a:t>Click to edit Master title style</a:t>
            </a:r>
            <a:endParaRPr lang="en-US" dirty="0"/>
          </a:p>
        </p:txBody>
      </p:sp>
      <p:sp>
        <p:nvSpPr>
          <p:cNvPr id="3" name="Text Placeholder 2"/>
          <p:cNvSpPr>
            <a:spLocks noGrp="1"/>
          </p:cNvSpPr>
          <p:nvPr>
            <p:ph type="body" idx="1"/>
          </p:nvPr>
        </p:nvSpPr>
        <p:spPr>
          <a:xfrm>
            <a:off x="448965" y="1789655"/>
            <a:ext cx="4123035" cy="571629"/>
          </a:xfrm>
        </p:spPr>
        <p:txBody>
          <a:bodyPr anchor="b"/>
          <a:lstStyle>
            <a:lvl1pPr marL="0" indent="0" algn="l">
              <a:buNone/>
              <a:defRPr sz="2400" b="1">
                <a:solidFill>
                  <a:srgbClr val="FF000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48965" y="2400475"/>
            <a:ext cx="4123035" cy="3493173"/>
          </a:xfrm>
        </p:spPr>
        <p:txBody>
          <a:bodyPr/>
          <a:lstStyle>
            <a:lvl1pPr algn="l">
              <a:defRPr sz="2400">
                <a:solidFill>
                  <a:schemeClr val="tx2">
                    <a:lumMod val="50000"/>
                  </a:schemeClr>
                </a:solidFill>
              </a:defRPr>
            </a:lvl1pPr>
            <a:lvl2pPr algn="l">
              <a:defRPr sz="2000">
                <a:solidFill>
                  <a:schemeClr val="tx2">
                    <a:lumMod val="50000"/>
                  </a:schemeClr>
                </a:solidFill>
              </a:defRPr>
            </a:lvl2pPr>
            <a:lvl3pPr algn="l">
              <a:defRPr sz="1800">
                <a:solidFill>
                  <a:schemeClr val="tx2">
                    <a:lumMod val="50000"/>
                  </a:schemeClr>
                </a:solidFill>
              </a:defRPr>
            </a:lvl3pPr>
            <a:lvl4pPr algn="l">
              <a:defRPr sz="1600">
                <a:solidFill>
                  <a:schemeClr val="tx2">
                    <a:lumMod val="50000"/>
                  </a:schemeClr>
                </a:solidFill>
              </a:defRPr>
            </a:lvl4pPr>
            <a:lvl5pPr algn="l">
              <a:defRPr sz="1600">
                <a:solidFill>
                  <a:schemeClr val="tx2">
                    <a:lumMod val="50000"/>
                  </a:schemeClr>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572001" y="1789656"/>
            <a:ext cx="4106566" cy="571630"/>
          </a:xfrm>
        </p:spPr>
        <p:txBody>
          <a:bodyPr anchor="b"/>
          <a:lstStyle>
            <a:lvl1pPr marL="0" indent="0" algn="l">
              <a:buNone/>
              <a:defRPr sz="2400" b="1">
                <a:solidFill>
                  <a:srgbClr val="FF000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72000" y="2400476"/>
            <a:ext cx="4106566" cy="3493173"/>
          </a:xfrm>
        </p:spPr>
        <p:txBody>
          <a:bodyPr/>
          <a:lstStyle>
            <a:lvl1pPr algn="l">
              <a:defRPr sz="2400">
                <a:solidFill>
                  <a:schemeClr val="tx2">
                    <a:lumMod val="50000"/>
                  </a:schemeClr>
                </a:solidFill>
              </a:defRPr>
            </a:lvl1pPr>
            <a:lvl2pPr algn="l">
              <a:defRPr sz="2000">
                <a:solidFill>
                  <a:schemeClr val="tx2">
                    <a:lumMod val="50000"/>
                  </a:schemeClr>
                </a:solidFill>
              </a:defRPr>
            </a:lvl2pPr>
            <a:lvl3pPr algn="l">
              <a:defRPr sz="1800">
                <a:solidFill>
                  <a:schemeClr val="tx2">
                    <a:lumMod val="50000"/>
                  </a:schemeClr>
                </a:solidFill>
              </a:defRPr>
            </a:lvl3pPr>
            <a:lvl4pPr algn="l">
              <a:defRPr sz="1600">
                <a:solidFill>
                  <a:schemeClr val="tx2">
                    <a:lumMod val="50000"/>
                  </a:schemeClr>
                </a:solidFill>
              </a:defRPr>
            </a:lvl4pPr>
            <a:lvl5pPr algn="l">
              <a:defRPr sz="1600">
                <a:solidFill>
                  <a:schemeClr val="tx2">
                    <a:lumMod val="50000"/>
                  </a:schemeClr>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4/23/21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74F12-AA26-4AC8-9962-C36BB8F32554}" type="datetimeFigureOut">
              <a:rPr lang="en-US" smtClean="0"/>
              <a:pPr/>
              <a:t>4/23/21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4/23/21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4/23/21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4/23/21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1670" y="4192525"/>
            <a:ext cx="8093366" cy="916230"/>
          </a:xfrm>
        </p:spPr>
        <p:txBody>
          <a:bodyPr>
            <a:noAutofit/>
          </a:bodyPr>
          <a:lstStyle/>
          <a:p>
            <a:r>
              <a:rPr lang="en-US" dirty="0"/>
              <a:t>The Future of Democracy</a:t>
            </a:r>
          </a:p>
        </p:txBody>
      </p:sp>
      <p:sp>
        <p:nvSpPr>
          <p:cNvPr id="3" name="Subtitle 2"/>
          <p:cNvSpPr>
            <a:spLocks noGrp="1"/>
          </p:cNvSpPr>
          <p:nvPr>
            <p:ph type="subTitle" idx="1"/>
          </p:nvPr>
        </p:nvSpPr>
        <p:spPr>
          <a:xfrm>
            <a:off x="448965" y="5108755"/>
            <a:ext cx="8246070" cy="763525"/>
          </a:xfrm>
        </p:spPr>
        <p:txBody>
          <a:bodyPr>
            <a:noAutofit/>
          </a:bodyPr>
          <a:lstStyle/>
          <a:p>
            <a:r>
              <a:rPr lang="en-US" dirty="0"/>
              <a:t>Christa Slaton</a:t>
            </a:r>
          </a:p>
        </p:txBody>
      </p:sp>
    </p:spTree>
    <p:extLst>
      <p:ext uri="{BB962C8B-B14F-4D97-AF65-F5344CB8AC3E}">
        <p14:creationId xmlns:p14="http://schemas.microsoft.com/office/powerpoint/2010/main" val="363920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are we so polarized?</a:t>
            </a:r>
            <a:br>
              <a:rPr lang="en-US" dirty="0"/>
            </a:br>
            <a:endParaRPr lang="en-US" dirty="0"/>
          </a:p>
        </p:txBody>
      </p:sp>
      <p:sp>
        <p:nvSpPr>
          <p:cNvPr id="3" name="Content Placeholder 2"/>
          <p:cNvSpPr>
            <a:spLocks noGrp="1"/>
          </p:cNvSpPr>
          <p:nvPr>
            <p:ph idx="1"/>
          </p:nvPr>
        </p:nvSpPr>
        <p:spPr>
          <a:xfrm>
            <a:off x="531639" y="2158743"/>
            <a:ext cx="6887389" cy="3599316"/>
          </a:xfrm>
        </p:spPr>
        <p:txBody>
          <a:bodyPr>
            <a:normAutofit lnSpcReduction="10000"/>
          </a:bodyPr>
          <a:lstStyle/>
          <a:p>
            <a:r>
              <a:rPr lang="en-US" dirty="0"/>
              <a:t>Negative campaigns</a:t>
            </a:r>
          </a:p>
          <a:p>
            <a:r>
              <a:rPr lang="en-US" dirty="0"/>
              <a:t>Single Issue Politics</a:t>
            </a:r>
          </a:p>
          <a:p>
            <a:r>
              <a:rPr lang="en-US" dirty="0"/>
              <a:t>Media Focus on the Conflicts &amp; Personalities</a:t>
            </a:r>
          </a:p>
          <a:p>
            <a:r>
              <a:rPr lang="en-US" dirty="0"/>
              <a:t>Disagreements Turn into Attacks on Character</a:t>
            </a:r>
          </a:p>
          <a:p>
            <a:r>
              <a:rPr lang="en-US" dirty="0"/>
              <a:t>Identity Politics</a:t>
            </a:r>
          </a:p>
          <a:p>
            <a:r>
              <a:rPr lang="en-US" dirty="0"/>
              <a:t>Fake News</a:t>
            </a:r>
          </a:p>
          <a:p>
            <a:r>
              <a:rPr lang="en-US" dirty="0"/>
              <a:t>Highly Partisan Politics</a:t>
            </a:r>
          </a:p>
          <a:p>
            <a:r>
              <a:rPr lang="en-US" dirty="0"/>
              <a:t>Voter Suppression Laws</a:t>
            </a:r>
          </a:p>
        </p:txBody>
      </p:sp>
    </p:spTree>
    <p:extLst>
      <p:ext uri="{BB962C8B-B14F-4D97-AF65-F5344CB8AC3E}">
        <p14:creationId xmlns:p14="http://schemas.microsoft.com/office/powerpoint/2010/main" val="19791140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24480"/>
            <a:ext cx="6896534" cy="1080938"/>
          </a:xfrm>
        </p:spPr>
        <p:txBody>
          <a:bodyPr>
            <a:normAutofit fontScale="90000"/>
          </a:bodyPr>
          <a:lstStyle/>
          <a:p>
            <a:r>
              <a:rPr lang="en-US" dirty="0"/>
              <a:t>Are we more adversarial than previous time in our history?</a:t>
            </a:r>
            <a:br>
              <a:rPr lang="en-US" dirty="0"/>
            </a:br>
            <a:endParaRPr lang="en-US" dirty="0"/>
          </a:p>
        </p:txBody>
      </p:sp>
      <p:sp>
        <p:nvSpPr>
          <p:cNvPr id="3" name="Content Placeholder 2"/>
          <p:cNvSpPr>
            <a:spLocks noGrp="1"/>
          </p:cNvSpPr>
          <p:nvPr>
            <p:ph idx="1"/>
          </p:nvPr>
        </p:nvSpPr>
        <p:spPr>
          <a:xfrm>
            <a:off x="533400" y="2158743"/>
            <a:ext cx="8458200" cy="3599316"/>
          </a:xfrm>
        </p:spPr>
        <p:txBody>
          <a:bodyPr>
            <a:noAutofit/>
          </a:bodyPr>
          <a:lstStyle/>
          <a:p>
            <a:r>
              <a:rPr lang="en-US" sz="2400" dirty="0"/>
              <a:t>Campaigns have always been nasty:</a:t>
            </a:r>
          </a:p>
          <a:p>
            <a:pPr lvl="1"/>
            <a:r>
              <a:rPr lang="en-US" sz="2400" dirty="0"/>
              <a:t>1804 – Thomas Jefferson was accused of having children with his slave, Sally Heming</a:t>
            </a:r>
          </a:p>
          <a:p>
            <a:pPr lvl="1"/>
            <a:r>
              <a:rPr lang="en-US" sz="2400" dirty="0"/>
              <a:t>1824 – John Quincy Adams was ridiculed for dressing poorly and having an “English” wife; Henry Clay was called a “drunkard and gambler”; and Andrew Jackson was accused of murder</a:t>
            </a:r>
          </a:p>
          <a:p>
            <a:pPr lvl="1"/>
            <a:r>
              <a:rPr lang="en-US" sz="2400" dirty="0"/>
              <a:t>1876 – Rutherford Hayes was accused of stealing pay of dead soldiers and shooting his mother in a fit of insanity; Samuel Tilden was called a drunkard, syphilitic, liar, and swindler</a:t>
            </a:r>
          </a:p>
        </p:txBody>
      </p:sp>
    </p:spTree>
    <p:extLst>
      <p:ext uri="{BB962C8B-B14F-4D97-AF65-F5344CB8AC3E}">
        <p14:creationId xmlns:p14="http://schemas.microsoft.com/office/powerpoint/2010/main" val="7302230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24480"/>
            <a:ext cx="6896534" cy="1080938"/>
          </a:xfrm>
        </p:spPr>
        <p:txBody>
          <a:bodyPr>
            <a:normAutofit fontScale="90000"/>
          </a:bodyPr>
          <a:lstStyle/>
          <a:p>
            <a:r>
              <a:rPr lang="en-US" dirty="0"/>
              <a:t>Are we more adversarial than previous time in our history?</a:t>
            </a:r>
            <a:br>
              <a:rPr lang="en-US" dirty="0"/>
            </a:br>
            <a:endParaRPr lang="en-US" dirty="0"/>
          </a:p>
        </p:txBody>
      </p:sp>
      <p:sp>
        <p:nvSpPr>
          <p:cNvPr id="3" name="Content Placeholder 2"/>
          <p:cNvSpPr>
            <a:spLocks noGrp="1"/>
          </p:cNvSpPr>
          <p:nvPr>
            <p:ph idx="1"/>
          </p:nvPr>
        </p:nvSpPr>
        <p:spPr>
          <a:xfrm>
            <a:off x="533400" y="2158743"/>
            <a:ext cx="6887389" cy="3599316"/>
          </a:xfrm>
        </p:spPr>
        <p:txBody>
          <a:bodyPr/>
          <a:lstStyle/>
          <a:p>
            <a:r>
              <a:rPr lang="en-US" dirty="0"/>
              <a:t>Disputes in the 18th and 19</a:t>
            </a:r>
            <a:r>
              <a:rPr lang="en-US" baseline="30000" dirty="0"/>
              <a:t>th</a:t>
            </a:r>
            <a:r>
              <a:rPr lang="en-US" dirty="0"/>
              <a:t> Century were resolved by dual: Alexander Hamilton killed in dual by Aaron Burr</a:t>
            </a:r>
          </a:p>
          <a:p>
            <a:r>
              <a:rPr lang="en-US" dirty="0"/>
              <a:t>Violence, drunkenness and vote buying were a regular part of elections in the 19</a:t>
            </a:r>
            <a:r>
              <a:rPr lang="en-US" baseline="30000" dirty="0"/>
              <a:t>th</a:t>
            </a:r>
            <a:r>
              <a:rPr lang="en-US" dirty="0"/>
              <a:t> and early 20</a:t>
            </a:r>
            <a:r>
              <a:rPr lang="en-US" baseline="30000" dirty="0"/>
              <a:t>th</a:t>
            </a:r>
            <a:r>
              <a:rPr lang="en-US" dirty="0"/>
              <a:t> Century</a:t>
            </a:r>
          </a:p>
          <a:p>
            <a:r>
              <a:rPr lang="en-US" dirty="0"/>
              <a:t>Voter intimidation, beatings, and killings prevented African-Americans from voting in many Southern states</a:t>
            </a:r>
          </a:p>
        </p:txBody>
      </p:sp>
    </p:spTree>
    <p:extLst>
      <p:ext uri="{BB962C8B-B14F-4D97-AF65-F5344CB8AC3E}">
        <p14:creationId xmlns:p14="http://schemas.microsoft.com/office/powerpoint/2010/main" val="1252770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95732"/>
            <a:ext cx="6896534" cy="1080938"/>
          </a:xfrm>
        </p:spPr>
        <p:txBody>
          <a:bodyPr>
            <a:noAutofit/>
          </a:bodyPr>
          <a:lstStyle/>
          <a:p>
            <a:r>
              <a:rPr lang="en-US" sz="2800" dirty="0"/>
              <a:t>Do we have the willingness and capacity to improve our civil discourse? If so, who will lead in this endeavor?</a:t>
            </a:r>
            <a:br>
              <a:rPr lang="en-US" sz="2800" dirty="0"/>
            </a:br>
            <a:endParaRPr lang="en-US" sz="2800" dirty="0"/>
          </a:p>
        </p:txBody>
      </p:sp>
      <p:sp>
        <p:nvSpPr>
          <p:cNvPr id="3" name="Content Placeholder 2"/>
          <p:cNvSpPr>
            <a:spLocks noGrp="1"/>
          </p:cNvSpPr>
          <p:nvPr>
            <p:ph idx="1"/>
          </p:nvPr>
        </p:nvSpPr>
        <p:spPr/>
        <p:txBody>
          <a:bodyPr/>
          <a:lstStyle/>
          <a:p>
            <a:r>
              <a:rPr lang="en-US" dirty="0"/>
              <a:t>Reformers, Educators, Movements and Activists throughout Our History</a:t>
            </a:r>
          </a:p>
          <a:p>
            <a:pPr lvl="1"/>
            <a:r>
              <a:rPr lang="en-US" dirty="0"/>
              <a:t>Abolitionists</a:t>
            </a:r>
          </a:p>
          <a:p>
            <a:pPr lvl="1"/>
            <a:r>
              <a:rPr lang="en-US" dirty="0"/>
              <a:t>Suffragists</a:t>
            </a:r>
          </a:p>
          <a:p>
            <a:pPr lvl="1"/>
            <a:r>
              <a:rPr lang="en-US" dirty="0"/>
              <a:t>Progressive Movement</a:t>
            </a:r>
          </a:p>
          <a:p>
            <a:pPr lvl="1"/>
            <a:r>
              <a:rPr lang="en-US" dirty="0"/>
              <a:t>Civil Rights Movement</a:t>
            </a:r>
          </a:p>
          <a:p>
            <a:pPr lvl="1"/>
            <a:r>
              <a:rPr lang="en-US" dirty="0"/>
              <a:t>League of Women Voters</a:t>
            </a:r>
          </a:p>
          <a:p>
            <a:pPr lvl="1"/>
            <a:r>
              <a:rPr lang="en-US" dirty="0"/>
              <a:t>American Association of University Women</a:t>
            </a:r>
          </a:p>
          <a:p>
            <a:pPr lvl="1"/>
            <a:endParaRPr lang="en-US" dirty="0"/>
          </a:p>
        </p:txBody>
      </p:sp>
    </p:spTree>
    <p:extLst>
      <p:ext uri="{BB962C8B-B14F-4D97-AF65-F5344CB8AC3E}">
        <p14:creationId xmlns:p14="http://schemas.microsoft.com/office/powerpoint/2010/main" val="2058177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95732"/>
            <a:ext cx="6896534" cy="1080938"/>
          </a:xfrm>
        </p:spPr>
        <p:txBody>
          <a:bodyPr>
            <a:noAutofit/>
          </a:bodyPr>
          <a:lstStyle/>
          <a:p>
            <a:br>
              <a:rPr lang="en-US" sz="2800" dirty="0"/>
            </a:br>
            <a:endParaRPr lang="en-US" sz="2800" dirty="0"/>
          </a:p>
        </p:txBody>
      </p:sp>
      <p:sp>
        <p:nvSpPr>
          <p:cNvPr id="3" name="Content Placeholder 2"/>
          <p:cNvSpPr>
            <a:spLocks noGrp="1"/>
          </p:cNvSpPr>
          <p:nvPr>
            <p:ph idx="1"/>
          </p:nvPr>
        </p:nvSpPr>
        <p:spPr>
          <a:xfrm>
            <a:off x="533400" y="2336873"/>
            <a:ext cx="7933706" cy="3599316"/>
          </a:xfrm>
        </p:spPr>
        <p:txBody>
          <a:bodyPr/>
          <a:lstStyle/>
          <a:p>
            <a:r>
              <a:rPr lang="en-US" dirty="0"/>
              <a:t>Brett Stephens, “the Art of Disagreement” says we need to:</a:t>
            </a:r>
          </a:p>
          <a:p>
            <a:pPr lvl="1"/>
            <a:r>
              <a:rPr lang="en-US" dirty="0"/>
              <a:t>Listen and understand</a:t>
            </a:r>
          </a:p>
          <a:p>
            <a:pPr lvl="1"/>
            <a:r>
              <a:rPr lang="en-US" dirty="0"/>
              <a:t>Question and disagree</a:t>
            </a:r>
          </a:p>
          <a:p>
            <a:pPr lvl="1"/>
            <a:r>
              <a:rPr lang="en-US" dirty="0"/>
              <a:t>Treat no proposition as sacred and no objection as impious</a:t>
            </a:r>
          </a:p>
          <a:p>
            <a:pPr lvl="1"/>
            <a:r>
              <a:rPr lang="en-US" dirty="0"/>
              <a:t>Be willing to entertain unpopular ideas</a:t>
            </a:r>
          </a:p>
          <a:p>
            <a:pPr lvl="1"/>
            <a:r>
              <a:rPr lang="en-US" dirty="0"/>
              <a:t>Cultivate the habits of an open mind</a:t>
            </a:r>
          </a:p>
        </p:txBody>
      </p:sp>
    </p:spTree>
    <p:extLst>
      <p:ext uri="{BB962C8B-B14F-4D97-AF65-F5344CB8AC3E}">
        <p14:creationId xmlns:p14="http://schemas.microsoft.com/office/powerpoint/2010/main" val="14508573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4BBD0F-8333-C642-AE30-BBF1F247CBBA}"/>
              </a:ext>
            </a:extLst>
          </p:cNvPr>
          <p:cNvSpPr>
            <a:spLocks noGrp="1"/>
          </p:cNvSpPr>
          <p:nvPr>
            <p:ph type="title"/>
          </p:nvPr>
        </p:nvSpPr>
        <p:spPr/>
        <p:txBody>
          <a:bodyPr/>
          <a:lstStyle/>
          <a:p>
            <a:r>
              <a:rPr lang="en-US" dirty="0"/>
              <a:t>League of Women Voters</a:t>
            </a:r>
          </a:p>
        </p:txBody>
      </p:sp>
      <p:sp>
        <p:nvSpPr>
          <p:cNvPr id="3" name="Content Placeholder 2">
            <a:extLst>
              <a:ext uri="{FF2B5EF4-FFF2-40B4-BE49-F238E27FC236}">
                <a16:creationId xmlns:a16="http://schemas.microsoft.com/office/drawing/2014/main" id="{B272D444-4B9D-5242-AC23-977764266604}"/>
              </a:ext>
            </a:extLst>
          </p:cNvPr>
          <p:cNvSpPr>
            <a:spLocks noGrp="1"/>
          </p:cNvSpPr>
          <p:nvPr>
            <p:ph idx="1"/>
          </p:nvPr>
        </p:nvSpPr>
        <p:spPr/>
        <p:txBody>
          <a:bodyPr/>
          <a:lstStyle/>
          <a:p>
            <a:r>
              <a:rPr lang="en-US" dirty="0"/>
              <a:t>A nonpartisan political organization that encourages informed and active participation in government, works to increase understanding of major public policy issues, and influences public policy through education and advocacy.</a:t>
            </a:r>
          </a:p>
          <a:p>
            <a:endParaRPr lang="en-US" dirty="0"/>
          </a:p>
        </p:txBody>
      </p:sp>
    </p:spTree>
    <p:extLst>
      <p:ext uri="{BB962C8B-B14F-4D97-AF65-F5344CB8AC3E}">
        <p14:creationId xmlns:p14="http://schemas.microsoft.com/office/powerpoint/2010/main" val="24281229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BF13B-353D-9745-B104-A5FDDAEACEAF}"/>
              </a:ext>
            </a:extLst>
          </p:cNvPr>
          <p:cNvSpPr>
            <a:spLocks noGrp="1"/>
          </p:cNvSpPr>
          <p:nvPr>
            <p:ph type="title"/>
          </p:nvPr>
        </p:nvSpPr>
        <p:spPr/>
        <p:txBody>
          <a:bodyPr>
            <a:normAutofit fontScale="90000"/>
          </a:bodyPr>
          <a:lstStyle/>
          <a:p>
            <a:endParaRPr lang="en-US"/>
          </a:p>
        </p:txBody>
      </p:sp>
      <p:sp>
        <p:nvSpPr>
          <p:cNvPr id="3" name="Content Placeholder 2">
            <a:extLst>
              <a:ext uri="{FF2B5EF4-FFF2-40B4-BE49-F238E27FC236}">
                <a16:creationId xmlns:a16="http://schemas.microsoft.com/office/drawing/2014/main" id="{696E345D-909A-7643-A198-5F534DDA1B17}"/>
              </a:ext>
            </a:extLst>
          </p:cNvPr>
          <p:cNvSpPr>
            <a:spLocks noGrp="1"/>
          </p:cNvSpPr>
          <p:nvPr>
            <p:ph idx="1"/>
          </p:nvPr>
        </p:nvSpPr>
        <p:spPr/>
        <p:txBody>
          <a:bodyPr/>
          <a:lstStyle/>
          <a:p>
            <a:r>
              <a:rPr lang="en-US" dirty="0"/>
              <a:t>Deliberative Democracy</a:t>
            </a:r>
          </a:p>
          <a:p>
            <a:r>
              <a:rPr lang="en-US" dirty="0"/>
              <a:t>Televote </a:t>
            </a:r>
          </a:p>
          <a:p>
            <a:r>
              <a:rPr lang="en-US" dirty="0"/>
              <a:t>Question: Were citizens interested and capable of participating in discussing and deciding complex policy issues?</a:t>
            </a:r>
          </a:p>
        </p:txBody>
      </p:sp>
    </p:spTree>
    <p:extLst>
      <p:ext uri="{BB962C8B-B14F-4D97-AF65-F5344CB8AC3E}">
        <p14:creationId xmlns:p14="http://schemas.microsoft.com/office/powerpoint/2010/main" val="4037957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30628" y="595746"/>
            <a:ext cx="8229600" cy="1143000"/>
          </a:xfrm>
        </p:spPr>
        <p:txBody>
          <a:bodyPr>
            <a:normAutofit fontScale="90000"/>
          </a:bodyPr>
          <a:lstStyle/>
          <a:p>
            <a:pPr algn="ctr"/>
            <a:r>
              <a:rPr lang="en-US" dirty="0"/>
              <a:t>		  </a:t>
            </a:r>
            <a:br>
              <a:rPr lang="en-US" dirty="0"/>
            </a:br>
            <a:r>
              <a:rPr lang="en-US" dirty="0"/>
              <a:t>My Research </a:t>
            </a:r>
            <a:br>
              <a:rPr lang="en-US" dirty="0"/>
            </a:br>
            <a:r>
              <a:rPr lang="en-US" sz="4000" b="1" dirty="0" err="1">
                <a:ln w="10541" cmpd="sng">
                  <a:solidFill>
                    <a:schemeClr val="accent1">
                      <a:shade val="88000"/>
                      <a:satMod val="110000"/>
                    </a:schemeClr>
                  </a:solidFill>
                  <a:prstDash val="solid"/>
                </a:ln>
                <a:solidFill>
                  <a:srgbClr val="004483"/>
                </a:solidFill>
                <a:effectLst/>
              </a:rPr>
              <a:t>Televote</a:t>
            </a:r>
            <a:endParaRPr lang="en-US" sz="4800" b="1" dirty="0">
              <a:ln w="18000">
                <a:solidFill>
                  <a:schemeClr val="accent2">
                    <a:satMod val="140000"/>
                  </a:schemeClr>
                </a:solidFill>
                <a:prstDash val="solid"/>
                <a:miter lim="800000"/>
              </a:ln>
              <a:solidFill>
                <a:srgbClr val="004483"/>
              </a:solidFill>
              <a:effectLst>
                <a:outerShdw blurRad="25500" dist="23000" dir="7020000" algn="tl">
                  <a:srgbClr val="000000">
                    <a:alpha val="50000"/>
                  </a:srgbClr>
                </a:outerShdw>
              </a:effectLst>
            </a:endParaRPr>
          </a:p>
        </p:txBody>
      </p:sp>
      <p:sp>
        <p:nvSpPr>
          <p:cNvPr id="5" name="Content Placeholder 4"/>
          <p:cNvSpPr>
            <a:spLocks noGrp="1"/>
          </p:cNvSpPr>
          <p:nvPr>
            <p:ph idx="1"/>
          </p:nvPr>
        </p:nvSpPr>
        <p:spPr>
          <a:xfrm>
            <a:off x="392875" y="2134589"/>
            <a:ext cx="8229600" cy="5211764"/>
          </a:xfrm>
        </p:spPr>
        <p:txBody>
          <a:bodyPr>
            <a:normAutofit/>
          </a:bodyPr>
          <a:lstStyle/>
          <a:p>
            <a:r>
              <a:rPr lang="en-US" sz="2600" dirty="0"/>
              <a:t>Deliberative Public Opinion Polling</a:t>
            </a:r>
          </a:p>
          <a:p>
            <a:r>
              <a:rPr lang="en-US" sz="2600" dirty="0"/>
              <a:t>Randomly-selected participants (400-1200)</a:t>
            </a:r>
          </a:p>
          <a:p>
            <a:r>
              <a:rPr lang="en-US" sz="2600" dirty="0"/>
              <a:t>Complex Policy Issues</a:t>
            </a:r>
          </a:p>
          <a:p>
            <a:r>
              <a:rPr lang="en-US" sz="2600" dirty="0"/>
              <a:t>Read Factual Information on an Issue with Multiple Alternatives and Pro and Con Arguments for Each Alternative</a:t>
            </a:r>
          </a:p>
          <a:p>
            <a:r>
              <a:rPr lang="en-US" sz="2600" dirty="0"/>
              <a:t>Participants Discuss and Deliberate before Responding</a:t>
            </a:r>
          </a:p>
          <a:p>
            <a:endParaRPr lang="en-US" sz="2600" dirty="0"/>
          </a:p>
          <a:p>
            <a:endParaRPr lang="en-US" sz="2600" dirty="0"/>
          </a:p>
          <a:p>
            <a:pPr lvl="1"/>
            <a:endParaRPr lang="en-US" sz="2600" dirty="0"/>
          </a:p>
          <a:p>
            <a:pPr lvl="1"/>
            <a:endParaRPr lang="en-US" dirty="0"/>
          </a:p>
        </p:txBody>
      </p:sp>
    </p:spTree>
    <p:extLst>
      <p:ext uri="{BB962C8B-B14F-4D97-AF65-F5344CB8AC3E}">
        <p14:creationId xmlns:p14="http://schemas.microsoft.com/office/powerpoint/2010/main" val="24216021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619497"/>
            <a:ext cx="8229600" cy="1143000"/>
          </a:xfrm>
        </p:spPr>
        <p:txBody>
          <a:bodyPr>
            <a:normAutofit/>
          </a:bodyPr>
          <a:lstStyle/>
          <a:p>
            <a:r>
              <a:rPr lang="en-US" dirty="0"/>
              <a:t>		</a:t>
            </a:r>
            <a:r>
              <a:rPr lang="en-US" sz="4800" b="1" dirty="0" err="1">
                <a:ln w="10541" cmpd="sng">
                  <a:solidFill>
                    <a:schemeClr val="accent1">
                      <a:shade val="88000"/>
                      <a:satMod val="110000"/>
                    </a:schemeClr>
                  </a:solidFill>
                  <a:prstDash val="solid"/>
                </a:ln>
                <a:solidFill>
                  <a:srgbClr val="004483"/>
                </a:solidFill>
              </a:rPr>
              <a:t>Televote</a:t>
            </a:r>
            <a:endParaRPr lang="en-US" sz="4800" b="1" dirty="0">
              <a:ln w="18000">
                <a:solidFill>
                  <a:schemeClr val="accent2">
                    <a:satMod val="140000"/>
                  </a:schemeClr>
                </a:solidFill>
                <a:prstDash val="solid"/>
                <a:miter lim="800000"/>
              </a:ln>
              <a:solidFill>
                <a:srgbClr val="004483"/>
              </a:solidFill>
              <a:effectLst>
                <a:outerShdw blurRad="25500" dist="23000" dir="7020000" algn="tl">
                  <a:srgbClr val="000000">
                    <a:alpha val="50000"/>
                  </a:srgbClr>
                </a:outerShdw>
              </a:effectLst>
            </a:endParaRPr>
          </a:p>
        </p:txBody>
      </p:sp>
      <p:sp>
        <p:nvSpPr>
          <p:cNvPr id="5" name="Content Placeholder 4"/>
          <p:cNvSpPr>
            <a:spLocks noGrp="1"/>
          </p:cNvSpPr>
          <p:nvPr>
            <p:ph idx="1"/>
          </p:nvPr>
        </p:nvSpPr>
        <p:spPr>
          <a:xfrm>
            <a:off x="654132" y="1964377"/>
            <a:ext cx="8229600" cy="5211764"/>
          </a:xfrm>
        </p:spPr>
        <p:txBody>
          <a:bodyPr>
            <a:normAutofit/>
          </a:bodyPr>
          <a:lstStyle/>
          <a:p>
            <a:r>
              <a:rPr lang="en-US" sz="2600" dirty="0"/>
              <a:t>12 Projects</a:t>
            </a:r>
          </a:p>
          <a:p>
            <a:pPr lvl="1"/>
            <a:r>
              <a:rPr lang="en-US" sz="2400" dirty="0"/>
              <a:t>State Constitutional Convention (2)</a:t>
            </a:r>
          </a:p>
          <a:p>
            <a:pPr lvl="1"/>
            <a:r>
              <a:rPr lang="en-US" sz="2400" dirty="0"/>
              <a:t>Public Agenda</a:t>
            </a:r>
          </a:p>
          <a:p>
            <a:pPr lvl="1"/>
            <a:r>
              <a:rPr lang="en-US" sz="2400" dirty="0"/>
              <a:t>Legislative Issues: Education and Crime (2)</a:t>
            </a:r>
          </a:p>
          <a:p>
            <a:pPr lvl="1"/>
            <a:r>
              <a:rPr lang="en-US" sz="2400" dirty="0"/>
              <a:t>Mayor – Transportation Issues</a:t>
            </a:r>
          </a:p>
          <a:p>
            <a:pPr lvl="1"/>
            <a:r>
              <a:rPr lang="en-US" sz="2400" dirty="0"/>
              <a:t>Public Budget</a:t>
            </a:r>
          </a:p>
          <a:p>
            <a:pPr lvl="1"/>
            <a:r>
              <a:rPr lang="en-US" sz="2400" dirty="0"/>
              <a:t>Initiatives - California</a:t>
            </a:r>
          </a:p>
          <a:p>
            <a:pPr lvl="1"/>
            <a:r>
              <a:rPr lang="en-US" sz="2400" dirty="0"/>
              <a:t>State Health Department (3)</a:t>
            </a:r>
          </a:p>
          <a:p>
            <a:pPr lvl="1"/>
            <a:r>
              <a:rPr lang="en-US" sz="2400" dirty="0"/>
              <a:t>Nationwide Futures Planning – New Zealand</a:t>
            </a:r>
          </a:p>
          <a:p>
            <a:pPr lvl="1"/>
            <a:endParaRPr lang="en-US" sz="2400" dirty="0"/>
          </a:p>
          <a:p>
            <a:pPr lvl="1"/>
            <a:endParaRPr lang="en-US" dirty="0"/>
          </a:p>
        </p:txBody>
      </p:sp>
    </p:spTree>
    <p:extLst>
      <p:ext uri="{BB962C8B-B14F-4D97-AF65-F5344CB8AC3E}">
        <p14:creationId xmlns:p14="http://schemas.microsoft.com/office/powerpoint/2010/main" val="2082552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619497"/>
            <a:ext cx="8229600" cy="1143000"/>
          </a:xfrm>
        </p:spPr>
        <p:txBody>
          <a:bodyPr>
            <a:normAutofit/>
          </a:bodyPr>
          <a:lstStyle/>
          <a:p>
            <a:r>
              <a:rPr lang="en-US" dirty="0"/>
              <a:t>		</a:t>
            </a:r>
            <a:r>
              <a:rPr lang="en-US" sz="4800" b="1" dirty="0" err="1">
                <a:ln w="10541" cmpd="sng">
                  <a:solidFill>
                    <a:schemeClr val="accent1">
                      <a:shade val="88000"/>
                      <a:satMod val="110000"/>
                    </a:schemeClr>
                  </a:solidFill>
                  <a:prstDash val="solid"/>
                </a:ln>
                <a:solidFill>
                  <a:srgbClr val="004483"/>
                </a:solidFill>
              </a:rPr>
              <a:t>Televote</a:t>
            </a:r>
            <a:r>
              <a:rPr lang="en-US" sz="4800" b="1" dirty="0">
                <a:ln w="10541" cmpd="sng">
                  <a:solidFill>
                    <a:schemeClr val="accent1">
                      <a:shade val="88000"/>
                      <a:satMod val="110000"/>
                    </a:schemeClr>
                  </a:solidFill>
                  <a:prstDash val="solid"/>
                </a:ln>
                <a:solidFill>
                  <a:srgbClr val="004483"/>
                </a:solidFill>
              </a:rPr>
              <a:t> Findings</a:t>
            </a:r>
            <a:endParaRPr lang="en-US" sz="4800" b="1" dirty="0">
              <a:ln w="18000">
                <a:solidFill>
                  <a:schemeClr val="accent2">
                    <a:satMod val="140000"/>
                  </a:schemeClr>
                </a:solidFill>
                <a:prstDash val="solid"/>
                <a:miter lim="800000"/>
              </a:ln>
              <a:solidFill>
                <a:srgbClr val="004483"/>
              </a:solidFill>
              <a:effectLst>
                <a:outerShdw blurRad="25500" dist="23000" dir="7020000" algn="tl">
                  <a:srgbClr val="000000">
                    <a:alpha val="50000"/>
                  </a:srgbClr>
                </a:outerShdw>
              </a:effectLst>
            </a:endParaRPr>
          </a:p>
        </p:txBody>
      </p:sp>
      <p:sp>
        <p:nvSpPr>
          <p:cNvPr id="5" name="Content Placeholder 4"/>
          <p:cNvSpPr>
            <a:spLocks noGrp="1"/>
          </p:cNvSpPr>
          <p:nvPr>
            <p:ph idx="1"/>
          </p:nvPr>
        </p:nvSpPr>
        <p:spPr>
          <a:xfrm>
            <a:off x="654132" y="1964377"/>
            <a:ext cx="8229600" cy="5211764"/>
          </a:xfrm>
        </p:spPr>
        <p:txBody>
          <a:bodyPr>
            <a:normAutofit/>
          </a:bodyPr>
          <a:lstStyle/>
          <a:p>
            <a:r>
              <a:rPr lang="en-US" dirty="0"/>
              <a:t>Citizens have the capacity and willingness to participate in engaging in discussion of complex issues.</a:t>
            </a:r>
          </a:p>
          <a:p>
            <a:r>
              <a:rPr lang="en-US" dirty="0"/>
              <a:t>When given a broader range of choices, citizens select more complex options.</a:t>
            </a:r>
          </a:p>
          <a:p>
            <a:r>
              <a:rPr lang="en-US" dirty="0"/>
              <a:t>Citizens have the capacity and desire to listen to others and refine their responses.</a:t>
            </a:r>
          </a:p>
          <a:p>
            <a:r>
              <a:rPr lang="en-US" dirty="0"/>
              <a:t>Given information and various options, citizens consider the public good, not just their personal benefit.</a:t>
            </a:r>
          </a:p>
          <a:p>
            <a:endParaRPr lang="en-US" sz="2400" dirty="0"/>
          </a:p>
          <a:p>
            <a:pPr lvl="1"/>
            <a:endParaRPr lang="en-US" sz="2400" dirty="0"/>
          </a:p>
          <a:p>
            <a:pPr lvl="1"/>
            <a:endParaRPr lang="en-US" dirty="0"/>
          </a:p>
        </p:txBody>
      </p:sp>
    </p:spTree>
    <p:extLst>
      <p:ext uri="{BB962C8B-B14F-4D97-AF65-F5344CB8AC3E}">
        <p14:creationId xmlns:p14="http://schemas.microsoft.com/office/powerpoint/2010/main" val="3047848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68E8C-786A-A144-B9C9-7F860A41C305}"/>
              </a:ext>
            </a:extLst>
          </p:cNvPr>
          <p:cNvSpPr>
            <a:spLocks noGrp="1"/>
          </p:cNvSpPr>
          <p:nvPr>
            <p:ph type="title"/>
          </p:nvPr>
        </p:nvSpPr>
        <p:spPr/>
        <p:txBody>
          <a:bodyPr>
            <a:normAutofit fontScale="90000"/>
          </a:bodyPr>
          <a:lstStyle/>
          <a:p>
            <a:endParaRPr lang="en-US"/>
          </a:p>
        </p:txBody>
      </p:sp>
      <p:sp>
        <p:nvSpPr>
          <p:cNvPr id="3" name="Content Placeholder 2">
            <a:extLst>
              <a:ext uri="{FF2B5EF4-FFF2-40B4-BE49-F238E27FC236}">
                <a16:creationId xmlns:a16="http://schemas.microsoft.com/office/drawing/2014/main" id="{CF019FDB-8579-FF4C-A9A6-F9139B5C26CE}"/>
              </a:ext>
            </a:extLst>
          </p:cNvPr>
          <p:cNvSpPr>
            <a:spLocks noGrp="1"/>
          </p:cNvSpPr>
          <p:nvPr>
            <p:ph idx="1"/>
          </p:nvPr>
        </p:nvSpPr>
        <p:spPr/>
        <p:txBody>
          <a:bodyPr/>
          <a:lstStyle/>
          <a:p>
            <a:r>
              <a:rPr lang="en-US" dirty="0"/>
              <a:t>Picture of Jan 6 Insurrection</a:t>
            </a:r>
          </a:p>
          <a:p>
            <a:r>
              <a:rPr lang="en-US" dirty="0"/>
              <a:t>Black Lives Matter</a:t>
            </a:r>
          </a:p>
          <a:p>
            <a:r>
              <a:rPr lang="en-US" dirty="0"/>
              <a:t>KKK Rally</a:t>
            </a:r>
          </a:p>
          <a:p>
            <a:r>
              <a:rPr lang="en-US" dirty="0"/>
              <a:t>Me Too Protests</a:t>
            </a:r>
          </a:p>
          <a:p>
            <a:r>
              <a:rPr lang="en-US" dirty="0"/>
              <a:t>Voter Suppression Laws/Long Voting Lines</a:t>
            </a:r>
          </a:p>
          <a:p>
            <a:r>
              <a:rPr lang="en-US" dirty="0"/>
              <a:t>Conspiracy Theories</a:t>
            </a:r>
          </a:p>
          <a:p>
            <a:pPr lvl="1"/>
            <a:r>
              <a:rPr lang="en-US" dirty="0"/>
              <a:t>Pedophilia</a:t>
            </a:r>
          </a:p>
          <a:p>
            <a:pPr lvl="1"/>
            <a:r>
              <a:rPr lang="en-US" dirty="0"/>
              <a:t>Stolen 2020 Presidential election</a:t>
            </a:r>
          </a:p>
          <a:p>
            <a:pPr lvl="1"/>
            <a:r>
              <a:rPr lang="en-US" dirty="0" err="1"/>
              <a:t>Covid</a:t>
            </a:r>
            <a:r>
              <a:rPr lang="en-US" dirty="0"/>
              <a:t> 19 no worse than the flu</a:t>
            </a:r>
          </a:p>
          <a:p>
            <a:endParaRPr lang="en-US" dirty="0"/>
          </a:p>
        </p:txBody>
      </p:sp>
    </p:spTree>
    <p:extLst>
      <p:ext uri="{BB962C8B-B14F-4D97-AF65-F5344CB8AC3E}">
        <p14:creationId xmlns:p14="http://schemas.microsoft.com/office/powerpoint/2010/main" val="16203704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50848" y="521961"/>
            <a:ext cx="8229600" cy="1143000"/>
          </a:xfrm>
        </p:spPr>
        <p:txBody>
          <a:bodyPr>
            <a:normAutofit fontScale="90000"/>
          </a:bodyPr>
          <a:lstStyle/>
          <a:p>
            <a:r>
              <a:rPr lang="en-US" dirty="0"/>
              <a:t>		</a:t>
            </a:r>
            <a:r>
              <a:rPr lang="en-US" sz="4400" b="1" dirty="0">
                <a:ln w="10541" cmpd="sng">
                  <a:solidFill>
                    <a:schemeClr val="accent1">
                      <a:shade val="88000"/>
                      <a:satMod val="110000"/>
                    </a:schemeClr>
                  </a:solidFill>
                  <a:prstDash val="solid"/>
                </a:ln>
                <a:solidFill>
                  <a:srgbClr val="004483"/>
                </a:solidFill>
              </a:rPr>
              <a:t>Electronic Town Meetings</a:t>
            </a:r>
            <a:endParaRPr lang="en-US" sz="4400" b="1" dirty="0">
              <a:ln w="18000">
                <a:solidFill>
                  <a:schemeClr val="accent2">
                    <a:satMod val="140000"/>
                  </a:schemeClr>
                </a:solidFill>
                <a:prstDash val="solid"/>
                <a:miter lim="800000"/>
              </a:ln>
              <a:solidFill>
                <a:srgbClr val="004483"/>
              </a:solidFill>
              <a:effectLst>
                <a:outerShdw blurRad="25500" dist="23000" dir="7020000" algn="tl">
                  <a:srgbClr val="000000">
                    <a:alpha val="50000"/>
                  </a:srgbClr>
                </a:outerShdw>
              </a:effectLst>
            </a:endParaRPr>
          </a:p>
        </p:txBody>
      </p:sp>
      <p:sp>
        <p:nvSpPr>
          <p:cNvPr id="5" name="Content Placeholder 4"/>
          <p:cNvSpPr>
            <a:spLocks noGrp="1"/>
          </p:cNvSpPr>
          <p:nvPr>
            <p:ph idx="1"/>
          </p:nvPr>
        </p:nvSpPr>
        <p:spPr>
          <a:xfrm>
            <a:off x="654132" y="1964377"/>
            <a:ext cx="8229600" cy="5211764"/>
          </a:xfrm>
        </p:spPr>
        <p:txBody>
          <a:bodyPr>
            <a:normAutofit/>
          </a:bodyPr>
          <a:lstStyle/>
          <a:p>
            <a:r>
              <a:rPr lang="en-US" dirty="0"/>
              <a:t>Randomly selected participants in </a:t>
            </a:r>
            <a:r>
              <a:rPr lang="en-US" dirty="0" err="1"/>
              <a:t>Televote</a:t>
            </a:r>
            <a:r>
              <a:rPr lang="en-US" dirty="0"/>
              <a:t> pool</a:t>
            </a:r>
          </a:p>
          <a:p>
            <a:r>
              <a:rPr lang="en-US" sz="2400" dirty="0" err="1"/>
              <a:t>Televote</a:t>
            </a:r>
            <a:r>
              <a:rPr lang="en-US" sz="2400" dirty="0"/>
              <a:t> poll published in newspaper with opportunity for citizens to submit the poll</a:t>
            </a:r>
          </a:p>
          <a:p>
            <a:r>
              <a:rPr lang="en-US" dirty="0"/>
              <a:t>Documentaries on public access cable channels</a:t>
            </a:r>
          </a:p>
          <a:p>
            <a:r>
              <a:rPr lang="en-US" sz="2400" dirty="0"/>
              <a:t>Information segments </a:t>
            </a:r>
            <a:r>
              <a:rPr lang="en-US" dirty="0"/>
              <a:t>o</a:t>
            </a:r>
            <a:r>
              <a:rPr lang="en-US" sz="2400" dirty="0"/>
              <a:t>n </a:t>
            </a:r>
            <a:r>
              <a:rPr lang="en-US" dirty="0"/>
              <a:t>l</a:t>
            </a:r>
            <a:r>
              <a:rPr lang="en-US" sz="2400" dirty="0"/>
              <a:t>ocal evening news and call-ins</a:t>
            </a:r>
          </a:p>
          <a:p>
            <a:r>
              <a:rPr lang="en-US" dirty="0"/>
              <a:t>Wide range of radio programming with call-ins</a:t>
            </a:r>
          </a:p>
          <a:p>
            <a:r>
              <a:rPr lang="en-US" sz="2400" dirty="0"/>
              <a:t>Political satire on independent stations</a:t>
            </a:r>
          </a:p>
          <a:p>
            <a:r>
              <a:rPr lang="en-US" dirty="0"/>
              <a:t>Expert ”talking heads” on public television</a:t>
            </a:r>
            <a:endParaRPr lang="en-US" sz="2400" dirty="0"/>
          </a:p>
          <a:p>
            <a:pPr lvl="1"/>
            <a:endParaRPr lang="en-US" sz="2400" dirty="0"/>
          </a:p>
          <a:p>
            <a:pPr lvl="1"/>
            <a:endParaRPr lang="en-US" dirty="0"/>
          </a:p>
        </p:txBody>
      </p:sp>
      <p:sp>
        <p:nvSpPr>
          <p:cNvPr id="3" name="TextBox 2"/>
          <p:cNvSpPr txBox="1"/>
          <p:nvPr/>
        </p:nvSpPr>
        <p:spPr>
          <a:xfrm>
            <a:off x="4536374" y="1579418"/>
            <a:ext cx="184731" cy="461665"/>
          </a:xfrm>
          <a:prstGeom prst="rect">
            <a:avLst/>
          </a:prstGeom>
          <a:noFill/>
        </p:spPr>
        <p:txBody>
          <a:bodyPr wrap="none" rtlCol="0">
            <a:spAutoFit/>
          </a:bodyPr>
          <a:lstStyle/>
          <a:p>
            <a:endParaRPr lang="en-US" dirty="0">
              <a:solidFill>
                <a:prstClr val="white"/>
              </a:solidFill>
            </a:endParaRPr>
          </a:p>
        </p:txBody>
      </p:sp>
    </p:spTree>
    <p:extLst>
      <p:ext uri="{BB962C8B-B14F-4D97-AF65-F5344CB8AC3E}">
        <p14:creationId xmlns:p14="http://schemas.microsoft.com/office/powerpoint/2010/main" val="37155437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50848" y="521961"/>
            <a:ext cx="8651748" cy="1143000"/>
          </a:xfrm>
        </p:spPr>
        <p:txBody>
          <a:bodyPr>
            <a:normAutofit/>
          </a:bodyPr>
          <a:lstStyle/>
          <a:p>
            <a:r>
              <a:rPr lang="en-US" dirty="0"/>
              <a:t>		</a:t>
            </a:r>
            <a:r>
              <a:rPr lang="en-US" sz="4400" b="1" dirty="0">
                <a:ln w="10541" cmpd="sng">
                  <a:solidFill>
                    <a:schemeClr val="accent1">
                      <a:shade val="88000"/>
                      <a:satMod val="110000"/>
                    </a:schemeClr>
                  </a:solidFill>
                  <a:prstDash val="solid"/>
                </a:ln>
                <a:solidFill>
                  <a:srgbClr val="004483"/>
                </a:solidFill>
              </a:rPr>
              <a:t>Conclusions</a:t>
            </a:r>
            <a:endParaRPr lang="en-US" sz="4400" b="1" dirty="0">
              <a:ln w="18000">
                <a:solidFill>
                  <a:schemeClr val="accent2">
                    <a:satMod val="140000"/>
                  </a:schemeClr>
                </a:solidFill>
                <a:prstDash val="solid"/>
                <a:miter lim="800000"/>
              </a:ln>
              <a:solidFill>
                <a:srgbClr val="004483"/>
              </a:solidFill>
              <a:effectLst>
                <a:outerShdw blurRad="25500" dist="23000" dir="7020000" algn="tl">
                  <a:srgbClr val="000000">
                    <a:alpha val="50000"/>
                  </a:srgbClr>
                </a:outerShdw>
              </a:effectLst>
            </a:endParaRPr>
          </a:p>
        </p:txBody>
      </p:sp>
      <p:sp>
        <p:nvSpPr>
          <p:cNvPr id="5" name="Content Placeholder 4"/>
          <p:cNvSpPr>
            <a:spLocks noGrp="1"/>
          </p:cNvSpPr>
          <p:nvPr>
            <p:ph idx="1"/>
          </p:nvPr>
        </p:nvSpPr>
        <p:spPr>
          <a:xfrm>
            <a:off x="0" y="2041083"/>
            <a:ext cx="9010650" cy="5135058"/>
          </a:xfrm>
        </p:spPr>
        <p:txBody>
          <a:bodyPr>
            <a:noAutofit/>
          </a:bodyPr>
          <a:lstStyle/>
          <a:p>
            <a:r>
              <a:rPr lang="en-US" sz="2400" dirty="0"/>
              <a:t>Providing substantive information to citizens can be done in an engaging and entertaining manner that results is reflective thinking and engagement.</a:t>
            </a:r>
          </a:p>
          <a:p>
            <a:r>
              <a:rPr lang="en-US" sz="2400" dirty="0"/>
              <a:t>Citizens have the capacity and desire to participate</a:t>
            </a:r>
          </a:p>
          <a:p>
            <a:r>
              <a:rPr lang="en-US" sz="2400" dirty="0"/>
              <a:t>Citizens do not automatically choose options that favor their self-interests</a:t>
            </a:r>
          </a:p>
          <a:p>
            <a:r>
              <a:rPr lang="en-US" sz="2400" dirty="0"/>
              <a:t>Given a non-adversarial means of interacting, citizens are able to listen to others and refine their views</a:t>
            </a:r>
          </a:p>
          <a:p>
            <a:r>
              <a:rPr lang="en-US" sz="2400" dirty="0"/>
              <a:t>Citizens trust universities to serve as mediators in discussing complex and divisive issues.</a:t>
            </a:r>
          </a:p>
          <a:p>
            <a:r>
              <a:rPr lang="en-US" sz="2400" dirty="0"/>
              <a:t>Issues </a:t>
            </a:r>
          </a:p>
        </p:txBody>
      </p:sp>
      <p:sp>
        <p:nvSpPr>
          <p:cNvPr id="3" name="TextBox 2"/>
          <p:cNvSpPr txBox="1"/>
          <p:nvPr/>
        </p:nvSpPr>
        <p:spPr>
          <a:xfrm>
            <a:off x="4536374" y="1579418"/>
            <a:ext cx="184731" cy="461665"/>
          </a:xfrm>
          <a:prstGeom prst="rect">
            <a:avLst/>
          </a:prstGeom>
          <a:noFill/>
        </p:spPr>
        <p:txBody>
          <a:bodyPr wrap="none" rtlCol="0">
            <a:spAutoFit/>
          </a:bodyPr>
          <a:lstStyle/>
          <a:p>
            <a:endParaRPr lang="en-US" dirty="0">
              <a:solidFill>
                <a:prstClr val="white"/>
              </a:solidFill>
            </a:endParaRPr>
          </a:p>
        </p:txBody>
      </p:sp>
    </p:spTree>
    <p:extLst>
      <p:ext uri="{BB962C8B-B14F-4D97-AF65-F5344CB8AC3E}">
        <p14:creationId xmlns:p14="http://schemas.microsoft.com/office/powerpoint/2010/main" val="40086043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50848" y="521961"/>
            <a:ext cx="8651748" cy="1143000"/>
          </a:xfrm>
        </p:spPr>
        <p:txBody>
          <a:bodyPr>
            <a:normAutofit/>
          </a:bodyPr>
          <a:lstStyle/>
          <a:p>
            <a:r>
              <a:rPr lang="en-US" dirty="0"/>
              <a:t>		</a:t>
            </a:r>
            <a:r>
              <a:rPr lang="en-US" sz="4400" b="1" dirty="0">
                <a:ln w="10541" cmpd="sng">
                  <a:solidFill>
                    <a:schemeClr val="accent1">
                      <a:shade val="88000"/>
                      <a:satMod val="110000"/>
                    </a:schemeClr>
                  </a:solidFill>
                  <a:prstDash val="solid"/>
                </a:ln>
                <a:solidFill>
                  <a:srgbClr val="004483"/>
                </a:solidFill>
              </a:rPr>
              <a:t>Conclusions</a:t>
            </a:r>
            <a:endParaRPr lang="en-US" sz="4400" b="1" dirty="0">
              <a:ln w="18000">
                <a:solidFill>
                  <a:schemeClr val="accent2">
                    <a:satMod val="140000"/>
                  </a:schemeClr>
                </a:solidFill>
                <a:prstDash val="solid"/>
                <a:miter lim="800000"/>
              </a:ln>
              <a:solidFill>
                <a:srgbClr val="004483"/>
              </a:solidFill>
              <a:effectLst>
                <a:outerShdw blurRad="25500" dist="23000" dir="7020000" algn="tl">
                  <a:srgbClr val="000000">
                    <a:alpha val="50000"/>
                  </a:srgbClr>
                </a:outerShdw>
              </a:effectLst>
            </a:endParaRPr>
          </a:p>
        </p:txBody>
      </p:sp>
      <p:sp>
        <p:nvSpPr>
          <p:cNvPr id="5" name="Content Placeholder 4"/>
          <p:cNvSpPr>
            <a:spLocks noGrp="1"/>
          </p:cNvSpPr>
          <p:nvPr>
            <p:ph idx="1"/>
          </p:nvPr>
        </p:nvSpPr>
        <p:spPr>
          <a:xfrm>
            <a:off x="0" y="2364933"/>
            <a:ext cx="9010650" cy="5135058"/>
          </a:xfrm>
        </p:spPr>
        <p:txBody>
          <a:bodyPr>
            <a:normAutofit/>
          </a:bodyPr>
          <a:lstStyle/>
          <a:p>
            <a:r>
              <a:rPr lang="en-US" dirty="0"/>
              <a:t>We can move beyond adversarial democracy and move to a more collaborative democracy.</a:t>
            </a:r>
          </a:p>
          <a:p>
            <a:r>
              <a:rPr lang="en-US" dirty="0"/>
              <a:t>We need neutral facilitators to facilitate discussion.</a:t>
            </a:r>
          </a:p>
          <a:p>
            <a:r>
              <a:rPr lang="en-US" dirty="0"/>
              <a:t>We need to practice the art of listening</a:t>
            </a:r>
          </a:p>
          <a:p>
            <a:pPr lvl="1"/>
            <a:r>
              <a:rPr lang="en-US" dirty="0"/>
              <a:t>without attacks on character</a:t>
            </a:r>
          </a:p>
          <a:p>
            <a:pPr lvl="1"/>
            <a:r>
              <a:rPr lang="en-US" dirty="0"/>
              <a:t>and keeping </a:t>
            </a:r>
            <a:r>
              <a:rPr lang="en-US"/>
              <a:t>an open-mind</a:t>
            </a:r>
            <a:endParaRPr lang="en-US" dirty="0"/>
          </a:p>
          <a:p>
            <a:pPr lvl="1"/>
            <a:endParaRPr lang="en-US" dirty="0"/>
          </a:p>
        </p:txBody>
      </p:sp>
      <p:sp>
        <p:nvSpPr>
          <p:cNvPr id="3" name="TextBox 2"/>
          <p:cNvSpPr txBox="1"/>
          <p:nvPr/>
        </p:nvSpPr>
        <p:spPr>
          <a:xfrm>
            <a:off x="4536374" y="1579418"/>
            <a:ext cx="184731" cy="461665"/>
          </a:xfrm>
          <a:prstGeom prst="rect">
            <a:avLst/>
          </a:prstGeom>
          <a:noFill/>
        </p:spPr>
        <p:txBody>
          <a:bodyPr wrap="none" rtlCol="0">
            <a:spAutoFit/>
          </a:bodyPr>
          <a:lstStyle/>
          <a:p>
            <a:endParaRPr lang="en-US" dirty="0">
              <a:solidFill>
                <a:prstClr val="white"/>
              </a:solidFill>
            </a:endParaRPr>
          </a:p>
        </p:txBody>
      </p:sp>
    </p:spTree>
    <p:extLst>
      <p:ext uri="{BB962C8B-B14F-4D97-AF65-F5344CB8AC3E}">
        <p14:creationId xmlns:p14="http://schemas.microsoft.com/office/powerpoint/2010/main" val="2392838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38B063-9726-6B42-AF91-72B345B5FB8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773832B-D515-1C4F-A667-6F4628284413}"/>
              </a:ext>
            </a:extLst>
          </p:cNvPr>
          <p:cNvSpPr>
            <a:spLocks noGrp="1"/>
          </p:cNvSpPr>
          <p:nvPr>
            <p:ph idx="1"/>
          </p:nvPr>
        </p:nvSpPr>
        <p:spPr/>
        <p:txBody>
          <a:bodyPr/>
          <a:lstStyle/>
          <a:p>
            <a:r>
              <a:rPr lang="en-US" dirty="0"/>
              <a:t>William Allen White (Kansas editor) wrote about the Klan: “They have no capacity for receiving arguments, no minds for retaining or sifting facts, and no mental processes that will hold logic.”</a:t>
            </a:r>
          </a:p>
          <a:p>
            <a:r>
              <a:rPr lang="en-US" dirty="0"/>
              <a:t>Meacham’s reaction: ”White was being hyperbolic. The story of the Klan in the 1920s suggest that arguments, facts, and logic, steadily presented, can help shed light when darkness threatens to prevail.”</a:t>
            </a:r>
          </a:p>
          <a:p>
            <a:pPr marL="0" indent="0">
              <a:buNone/>
            </a:pPr>
            <a:r>
              <a:rPr lang="en-US" dirty="0"/>
              <a:t>By 1928, the Klan was ebbing, as had its predecessor in the 1870s.</a:t>
            </a:r>
          </a:p>
        </p:txBody>
      </p:sp>
    </p:spTree>
    <p:extLst>
      <p:ext uri="{BB962C8B-B14F-4D97-AF65-F5344CB8AC3E}">
        <p14:creationId xmlns:p14="http://schemas.microsoft.com/office/powerpoint/2010/main" val="1536651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63842-BF85-824B-9404-6EAB8F9EF36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7B87AC1-59A4-5141-97AA-B779E4D7E780}"/>
              </a:ext>
            </a:extLst>
          </p:cNvPr>
          <p:cNvSpPr>
            <a:spLocks noGrp="1"/>
          </p:cNvSpPr>
          <p:nvPr>
            <p:ph idx="1"/>
          </p:nvPr>
        </p:nvSpPr>
        <p:spPr/>
        <p:txBody>
          <a:bodyPr/>
          <a:lstStyle/>
          <a:p>
            <a:r>
              <a:rPr lang="en-US" dirty="0"/>
              <a:t>Meacham: “It requires years of persistent witness and of standing firm in protest when it would more convenient to give in and move on.”</a:t>
            </a:r>
          </a:p>
          <a:p>
            <a:pPr lvl="1"/>
            <a:r>
              <a:rPr lang="en-US" dirty="0"/>
              <a:t>Organizations standing up against injustice</a:t>
            </a:r>
          </a:p>
          <a:p>
            <a:pPr lvl="1"/>
            <a:r>
              <a:rPr lang="en-US" dirty="0"/>
              <a:t>Protest movements</a:t>
            </a:r>
          </a:p>
          <a:p>
            <a:pPr lvl="1"/>
            <a:r>
              <a:rPr lang="en-US" dirty="0"/>
              <a:t>Court cases</a:t>
            </a:r>
          </a:p>
          <a:p>
            <a:pPr lvl="1"/>
            <a:r>
              <a:rPr lang="en-US" dirty="0"/>
              <a:t>Civil cases that held persons and organizations accountable – KKK, NRA</a:t>
            </a:r>
          </a:p>
          <a:p>
            <a:pPr lvl="1"/>
            <a:r>
              <a:rPr lang="en-US" dirty="0"/>
              <a:t>Editorial writers</a:t>
            </a:r>
          </a:p>
          <a:p>
            <a:pPr lvl="1"/>
            <a:r>
              <a:rPr lang="en-US" dirty="0"/>
              <a:t>Courageous reformers</a:t>
            </a:r>
          </a:p>
        </p:txBody>
      </p:sp>
    </p:spTree>
    <p:extLst>
      <p:ext uri="{BB962C8B-B14F-4D97-AF65-F5344CB8AC3E}">
        <p14:creationId xmlns:p14="http://schemas.microsoft.com/office/powerpoint/2010/main" val="16755677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45E97-E548-8E4C-BB54-1890AD97F4E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466A7C-6AC6-854D-B232-A7DCB4551402}"/>
              </a:ext>
            </a:extLst>
          </p:cNvPr>
          <p:cNvSpPr>
            <a:spLocks noGrp="1"/>
          </p:cNvSpPr>
          <p:nvPr>
            <p:ph idx="1"/>
          </p:nvPr>
        </p:nvSpPr>
        <p:spPr/>
        <p:txBody>
          <a:bodyPr/>
          <a:lstStyle/>
          <a:p>
            <a:r>
              <a:rPr lang="en-US" dirty="0"/>
              <a:t>"</a:t>
            </a:r>
            <a:r>
              <a:rPr lang="en-US" i="1" dirty="0"/>
              <a:t>Educate and inform the whole mass of the people.  Enable them to see that it is their interest to preserve peace and order, and they will preserve them.  And it requires no very high degree of education to convince them of this.  They are the only sure reliance for the preservation of our liberty." </a:t>
            </a:r>
            <a:r>
              <a:rPr lang="en-US" dirty="0"/>
              <a:t>--Thomas Jefferson to James Madison, 1787.</a:t>
            </a:r>
          </a:p>
        </p:txBody>
      </p:sp>
    </p:spTree>
    <p:extLst>
      <p:ext uri="{BB962C8B-B14F-4D97-AF65-F5344CB8AC3E}">
        <p14:creationId xmlns:p14="http://schemas.microsoft.com/office/powerpoint/2010/main" val="932295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6C268-AEAA-F24D-BD33-AD16047C6E5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F44B331-A16E-4F46-A7C9-1E13611A775A}"/>
              </a:ext>
            </a:extLst>
          </p:cNvPr>
          <p:cNvSpPr>
            <a:spLocks noGrp="1"/>
          </p:cNvSpPr>
          <p:nvPr>
            <p:ph idx="1"/>
          </p:nvPr>
        </p:nvSpPr>
        <p:spPr/>
        <p:txBody>
          <a:bodyPr/>
          <a:lstStyle/>
          <a:p>
            <a:r>
              <a:rPr lang="en-US" dirty="0"/>
              <a:t>“</a:t>
            </a:r>
            <a:r>
              <a:rPr lang="en-US" i="1" dirty="0"/>
              <a:t>The arc of the moral universe is long, but it bends toward justice</a:t>
            </a:r>
            <a:r>
              <a:rPr lang="en-US" dirty="0"/>
              <a:t>.” Martin Luther King, Jr.</a:t>
            </a:r>
          </a:p>
        </p:txBody>
      </p:sp>
    </p:spTree>
    <p:extLst>
      <p:ext uri="{BB962C8B-B14F-4D97-AF65-F5344CB8AC3E}">
        <p14:creationId xmlns:p14="http://schemas.microsoft.com/office/powerpoint/2010/main" val="3494997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to Consider:</a:t>
            </a:r>
          </a:p>
        </p:txBody>
      </p:sp>
      <p:sp>
        <p:nvSpPr>
          <p:cNvPr id="3" name="Content Placeholder 2"/>
          <p:cNvSpPr>
            <a:spLocks noGrp="1"/>
          </p:cNvSpPr>
          <p:nvPr>
            <p:ph idx="1"/>
          </p:nvPr>
        </p:nvSpPr>
        <p:spPr/>
        <p:txBody>
          <a:bodyPr/>
          <a:lstStyle/>
          <a:p>
            <a:r>
              <a:rPr lang="en-US" dirty="0"/>
              <a:t>Are we living in the worst of times for American representative democracy?</a:t>
            </a:r>
          </a:p>
          <a:p>
            <a:r>
              <a:rPr lang="en-US" dirty="0"/>
              <a:t>Why are we so polarized?</a:t>
            </a:r>
          </a:p>
          <a:p>
            <a:r>
              <a:rPr lang="en-US" dirty="0"/>
              <a:t>Are we more adversarial than previous time in our history?</a:t>
            </a:r>
          </a:p>
          <a:p>
            <a:r>
              <a:rPr lang="en-US" dirty="0"/>
              <a:t>Do we have the willingness and capacity to improve our civil discourse? If so, who will lead in this endeavor?</a:t>
            </a:r>
          </a:p>
        </p:txBody>
      </p:sp>
    </p:spTree>
    <p:extLst>
      <p:ext uri="{BB962C8B-B14F-4D97-AF65-F5344CB8AC3E}">
        <p14:creationId xmlns:p14="http://schemas.microsoft.com/office/powerpoint/2010/main" val="3601952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38DA8-C477-DD49-8C47-E3A1CAB25EE6}"/>
              </a:ext>
            </a:extLst>
          </p:cNvPr>
          <p:cNvSpPr>
            <a:spLocks noGrp="1"/>
          </p:cNvSpPr>
          <p:nvPr>
            <p:ph type="title"/>
          </p:nvPr>
        </p:nvSpPr>
        <p:spPr/>
        <p:txBody>
          <a:bodyPr/>
          <a:lstStyle/>
          <a:p>
            <a:r>
              <a:rPr lang="en-US" dirty="0"/>
              <a:t>My perspective</a:t>
            </a:r>
          </a:p>
        </p:txBody>
      </p:sp>
      <p:sp>
        <p:nvSpPr>
          <p:cNvPr id="3" name="Content Placeholder 2">
            <a:extLst>
              <a:ext uri="{FF2B5EF4-FFF2-40B4-BE49-F238E27FC236}">
                <a16:creationId xmlns:a16="http://schemas.microsoft.com/office/drawing/2014/main" id="{E600EDA1-7152-DA48-92B8-072C224709DB}"/>
              </a:ext>
            </a:extLst>
          </p:cNvPr>
          <p:cNvSpPr>
            <a:spLocks noGrp="1"/>
          </p:cNvSpPr>
          <p:nvPr>
            <p:ph idx="1"/>
          </p:nvPr>
        </p:nvSpPr>
        <p:spPr/>
        <p:txBody>
          <a:bodyPr/>
          <a:lstStyle/>
          <a:p>
            <a:r>
              <a:rPr lang="en-US" dirty="0"/>
              <a:t>To be forthright at the outset</a:t>
            </a:r>
          </a:p>
          <a:p>
            <a:endParaRPr lang="en-US" dirty="0"/>
          </a:p>
          <a:p>
            <a:r>
              <a:rPr lang="en-US" dirty="0"/>
              <a:t>“</a:t>
            </a:r>
            <a:r>
              <a:rPr lang="en-US" i="1" dirty="0"/>
              <a:t>One thing I believe profoundly: We make our own history</a:t>
            </a:r>
            <a:r>
              <a:rPr lang="en-US" dirty="0"/>
              <a:t>. “ Eleanor Roosevelt</a:t>
            </a:r>
          </a:p>
          <a:p>
            <a:endParaRPr lang="en-US" dirty="0"/>
          </a:p>
        </p:txBody>
      </p:sp>
    </p:spTree>
    <p:extLst>
      <p:ext uri="{BB962C8B-B14F-4D97-AF65-F5344CB8AC3E}">
        <p14:creationId xmlns:p14="http://schemas.microsoft.com/office/powerpoint/2010/main" val="4059723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Are we living in the worst of times for American representative democracy?</a:t>
            </a:r>
            <a:br>
              <a:rPr lang="en-US" sz="2800" dirty="0"/>
            </a:br>
            <a:endParaRPr lang="en-US" sz="2800" dirty="0"/>
          </a:p>
        </p:txBody>
      </p:sp>
      <p:sp>
        <p:nvSpPr>
          <p:cNvPr id="3" name="Content Placeholder 2"/>
          <p:cNvSpPr>
            <a:spLocks noGrp="1"/>
          </p:cNvSpPr>
          <p:nvPr>
            <p:ph idx="1"/>
          </p:nvPr>
        </p:nvSpPr>
        <p:spPr>
          <a:xfrm>
            <a:off x="531639" y="2099367"/>
            <a:ext cx="6887389" cy="3599316"/>
          </a:xfrm>
        </p:spPr>
        <p:txBody>
          <a:bodyPr>
            <a:normAutofit fontScale="92500" lnSpcReduction="10000"/>
          </a:bodyPr>
          <a:lstStyle/>
          <a:p>
            <a:r>
              <a:rPr lang="en-US" dirty="0"/>
              <a:t>Slavery</a:t>
            </a:r>
          </a:p>
          <a:p>
            <a:r>
              <a:rPr lang="en-US" dirty="0"/>
              <a:t>Civil War</a:t>
            </a:r>
          </a:p>
          <a:p>
            <a:r>
              <a:rPr lang="en-US" dirty="0"/>
              <a:t>Assassination of 4 Presidents</a:t>
            </a:r>
          </a:p>
          <a:p>
            <a:r>
              <a:rPr lang="en-US" dirty="0"/>
              <a:t>1 President and 2 Presidential Candidates Shot</a:t>
            </a:r>
          </a:p>
          <a:p>
            <a:r>
              <a:rPr lang="en-US" dirty="0"/>
              <a:t>Jim Crow Laws and Segregation</a:t>
            </a:r>
          </a:p>
          <a:p>
            <a:r>
              <a:rPr lang="en-US" dirty="0"/>
              <a:t>Imprisonment of Suffragettes during WWI</a:t>
            </a:r>
          </a:p>
          <a:p>
            <a:r>
              <a:rPr lang="en-US" dirty="0"/>
              <a:t>Civil Rights Movement</a:t>
            </a:r>
          </a:p>
          <a:p>
            <a:r>
              <a:rPr lang="en-US" dirty="0"/>
              <a:t>Vietnam War Protests</a:t>
            </a:r>
          </a:p>
          <a:p>
            <a:pPr marL="0" indent="0">
              <a:buNone/>
            </a:pPr>
            <a:endParaRPr lang="en-US" dirty="0"/>
          </a:p>
        </p:txBody>
      </p:sp>
    </p:spTree>
    <p:extLst>
      <p:ext uri="{BB962C8B-B14F-4D97-AF65-F5344CB8AC3E}">
        <p14:creationId xmlns:p14="http://schemas.microsoft.com/office/powerpoint/2010/main" val="3402461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EFE85-79B1-E44C-A6BF-D5242755B71E}"/>
              </a:ext>
            </a:extLst>
          </p:cNvPr>
          <p:cNvSpPr>
            <a:spLocks noGrp="1"/>
          </p:cNvSpPr>
          <p:nvPr>
            <p:ph type="title"/>
          </p:nvPr>
        </p:nvSpPr>
        <p:spPr/>
        <p:txBody>
          <a:bodyPr/>
          <a:lstStyle/>
          <a:p>
            <a:r>
              <a:rPr lang="en-US" dirty="0"/>
              <a:t>Ku Klux </a:t>
            </a:r>
            <a:r>
              <a:rPr lang="en-US" dirty="0" err="1"/>
              <a:t>KLan</a:t>
            </a:r>
            <a:r>
              <a:rPr lang="en-US" dirty="0"/>
              <a:t> in 1920s </a:t>
            </a:r>
          </a:p>
        </p:txBody>
      </p:sp>
      <p:sp>
        <p:nvSpPr>
          <p:cNvPr id="3" name="Content Placeholder 2">
            <a:extLst>
              <a:ext uri="{FF2B5EF4-FFF2-40B4-BE49-F238E27FC236}">
                <a16:creationId xmlns:a16="http://schemas.microsoft.com/office/drawing/2014/main" id="{D85EDDB4-447D-6E40-A6BB-0588074E5B45}"/>
              </a:ext>
            </a:extLst>
          </p:cNvPr>
          <p:cNvSpPr>
            <a:spLocks noGrp="1"/>
          </p:cNvSpPr>
          <p:nvPr>
            <p:ph idx="1"/>
          </p:nvPr>
        </p:nvSpPr>
        <p:spPr/>
        <p:txBody>
          <a:bodyPr/>
          <a:lstStyle/>
          <a:p>
            <a:r>
              <a:rPr lang="en-US" dirty="0"/>
              <a:t>By 1924, every state had a Klan presence.  </a:t>
            </a:r>
          </a:p>
          <a:p>
            <a:r>
              <a:rPr lang="en-US" dirty="0"/>
              <a:t>Indiana, Oregon, Colorado, and Kansas were strongholds. </a:t>
            </a:r>
          </a:p>
          <a:p>
            <a:pPr lvl="0"/>
            <a:r>
              <a:rPr lang="en-US" dirty="0"/>
              <a:t>Unease about crime</a:t>
            </a:r>
          </a:p>
          <a:p>
            <a:pPr lvl="0"/>
            <a:r>
              <a:rPr lang="en-US" dirty="0"/>
              <a:t>Worry about anarchists</a:t>
            </a:r>
          </a:p>
          <a:p>
            <a:pPr lvl="0"/>
            <a:r>
              <a:rPr lang="en-US" dirty="0"/>
              <a:t>Fear of immigrants flooding in from Europe desolated by war</a:t>
            </a:r>
          </a:p>
          <a:p>
            <a:r>
              <a:rPr lang="en-US" dirty="0"/>
              <a:t>Nativism was prevalent; the new Klansmen hated blacks, Catholics, and Jews alike.</a:t>
            </a:r>
          </a:p>
          <a:p>
            <a:r>
              <a:rPr lang="en-US" dirty="0"/>
              <a:t> </a:t>
            </a:r>
          </a:p>
          <a:p>
            <a:r>
              <a:rPr lang="en-US" dirty="0"/>
              <a:t> </a:t>
            </a:r>
          </a:p>
          <a:p>
            <a:endParaRPr lang="en-US" dirty="0"/>
          </a:p>
        </p:txBody>
      </p:sp>
    </p:spTree>
    <p:extLst>
      <p:ext uri="{BB962C8B-B14F-4D97-AF65-F5344CB8AC3E}">
        <p14:creationId xmlns:p14="http://schemas.microsoft.com/office/powerpoint/2010/main" val="1909497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94BB9-DF2C-2A45-82ED-50A254162E7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CC21AAF-F594-5C45-B356-0BD03999C767}"/>
              </a:ext>
            </a:extLst>
          </p:cNvPr>
          <p:cNvSpPr>
            <a:spLocks noGrp="1"/>
          </p:cNvSpPr>
          <p:nvPr>
            <p:ph idx="1"/>
          </p:nvPr>
        </p:nvSpPr>
        <p:spPr/>
        <p:txBody>
          <a:bodyPr/>
          <a:lstStyle/>
          <a:p>
            <a:r>
              <a:rPr lang="en-US" dirty="0"/>
              <a:t>Klansmen held 11 governorships, 16 U.S. Senate seats, and 75 seats in the House of Representatives.</a:t>
            </a:r>
          </a:p>
          <a:p>
            <a:r>
              <a:rPr lang="en-US" dirty="0"/>
              <a:t>In Alabama, Hugo Black, a future justice of the U.S.  Supreme Court, joined the Klan. </a:t>
            </a:r>
          </a:p>
          <a:p>
            <a:r>
              <a:rPr lang="en-US" dirty="0"/>
              <a:t>Harry Truman nearly joined the Klan in 1922 when he was running for a judgeship in Missouri. He declined after he was told he would be expected to keep Roman Catholics our of county jobs.</a:t>
            </a:r>
          </a:p>
          <a:p>
            <a:endParaRPr lang="en-US" dirty="0"/>
          </a:p>
        </p:txBody>
      </p:sp>
    </p:spTree>
    <p:extLst>
      <p:ext uri="{BB962C8B-B14F-4D97-AF65-F5344CB8AC3E}">
        <p14:creationId xmlns:p14="http://schemas.microsoft.com/office/powerpoint/2010/main" val="21430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5EEE2-5FAA-DA49-B0AA-95870365CE9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1A83E5A-F0F4-E142-94C7-D8B35DB4A9B4}"/>
              </a:ext>
            </a:extLst>
          </p:cNvPr>
          <p:cNvSpPr>
            <a:spLocks noGrp="1"/>
          </p:cNvSpPr>
          <p:nvPr>
            <p:ph idx="1"/>
          </p:nvPr>
        </p:nvSpPr>
        <p:spPr/>
        <p:txBody>
          <a:bodyPr/>
          <a:lstStyle/>
          <a:p>
            <a:r>
              <a:rPr lang="en-US" dirty="0"/>
              <a:t>1925 30,000 Klan members marched on Washington Mall. Some say it was a large as 50,000)</a:t>
            </a:r>
          </a:p>
          <a:p>
            <a:r>
              <a:rPr lang="en-US" dirty="0"/>
              <a:t>They were dressed in full regalia</a:t>
            </a:r>
          </a:p>
        </p:txBody>
      </p:sp>
    </p:spTree>
    <p:extLst>
      <p:ext uri="{BB962C8B-B14F-4D97-AF65-F5344CB8AC3E}">
        <p14:creationId xmlns:p14="http://schemas.microsoft.com/office/powerpoint/2010/main" val="41946250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74063-79A4-CF4A-A43C-4B099D2B023A}"/>
              </a:ext>
            </a:extLst>
          </p:cNvPr>
          <p:cNvSpPr>
            <a:spLocks noGrp="1"/>
          </p:cNvSpPr>
          <p:nvPr>
            <p:ph type="title"/>
          </p:nvPr>
        </p:nvSpPr>
        <p:spPr/>
        <p:txBody>
          <a:bodyPr/>
          <a:lstStyle/>
          <a:p>
            <a:r>
              <a:rPr lang="en-US" dirty="0"/>
              <a:t>I agree with Jon Meacham</a:t>
            </a:r>
          </a:p>
        </p:txBody>
      </p:sp>
      <p:sp>
        <p:nvSpPr>
          <p:cNvPr id="3" name="Content Placeholder 2">
            <a:extLst>
              <a:ext uri="{FF2B5EF4-FFF2-40B4-BE49-F238E27FC236}">
                <a16:creationId xmlns:a16="http://schemas.microsoft.com/office/drawing/2014/main" id="{3A51D239-D5A5-8643-94AA-FD45806518D5}"/>
              </a:ext>
            </a:extLst>
          </p:cNvPr>
          <p:cNvSpPr>
            <a:spLocks noGrp="1"/>
          </p:cNvSpPr>
          <p:nvPr>
            <p:ph idx="1"/>
          </p:nvPr>
        </p:nvSpPr>
        <p:spPr/>
        <p:txBody>
          <a:bodyPr/>
          <a:lstStyle/>
          <a:p>
            <a:r>
              <a:rPr lang="en-US" dirty="0"/>
              <a:t>“Much of American story lies in the courage of the powerless to make the powerful take notice.”</a:t>
            </a:r>
          </a:p>
          <a:p>
            <a:r>
              <a:rPr lang="en-US" dirty="0"/>
              <a:t>Jon Meacham</a:t>
            </a:r>
          </a:p>
        </p:txBody>
      </p:sp>
    </p:spTree>
    <p:extLst>
      <p:ext uri="{BB962C8B-B14F-4D97-AF65-F5344CB8AC3E}">
        <p14:creationId xmlns:p14="http://schemas.microsoft.com/office/powerpoint/2010/main" val="10884718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3002-3d-usa-flag-map-powerpoint-template-10298" id="{D990E79F-2E99-1F40-B288-971BA0073C9D}" vid="{6FBBC3D2-BC8A-4049-8363-6DF248D47478}"/>
    </a:ext>
  </a:extLst>
</a:theme>
</file>

<file path=docProps/app.xml><?xml version="1.0" encoding="utf-8"?>
<Properties xmlns="http://schemas.openxmlformats.org/officeDocument/2006/extended-properties" xmlns:vt="http://schemas.openxmlformats.org/officeDocument/2006/docPropsVTypes">
  <Template>Office Theme</Template>
  <TotalTime>1346</TotalTime>
  <Words>1274</Words>
  <Application>Microsoft Macintosh PowerPoint</Application>
  <PresentationFormat>On-screen Show (4:3)</PresentationFormat>
  <Paragraphs>141</Paragraphs>
  <Slides>26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26</vt:i4>
      </vt:variant>
    </vt:vector>
  </HeadingPairs>
  <TitlesOfParts>
    <vt:vector size="29" baseType="lpstr">
      <vt:lpstr>Arial</vt:lpstr>
      <vt:lpstr>Calibri</vt:lpstr>
      <vt:lpstr>Office Theme</vt:lpstr>
      <vt:lpstr>The Future of Democracy</vt:lpstr>
      <vt:lpstr>PowerPoint Presentation</vt:lpstr>
      <vt:lpstr>Questions to Consider:</vt:lpstr>
      <vt:lpstr>My perspective</vt:lpstr>
      <vt:lpstr>Are we living in the worst of times for American representative democracy? </vt:lpstr>
      <vt:lpstr>Ku Klux KLan in 1920s </vt:lpstr>
      <vt:lpstr>PowerPoint Presentation</vt:lpstr>
      <vt:lpstr>PowerPoint Presentation</vt:lpstr>
      <vt:lpstr>I agree with Jon Meacham</vt:lpstr>
      <vt:lpstr>Why are we so polarized? </vt:lpstr>
      <vt:lpstr>Are we more adversarial than previous time in our history? </vt:lpstr>
      <vt:lpstr>Are we more adversarial than previous time in our history? </vt:lpstr>
      <vt:lpstr>Do we have the willingness and capacity to improve our civil discourse? If so, who will lead in this endeavor? </vt:lpstr>
      <vt:lpstr> </vt:lpstr>
      <vt:lpstr>League of Women Voters</vt:lpstr>
      <vt:lpstr>PowerPoint Presentation</vt:lpstr>
      <vt:lpstr>     My Research  Televote</vt:lpstr>
      <vt:lpstr>  Televote</vt:lpstr>
      <vt:lpstr>  Televote Findings</vt:lpstr>
      <vt:lpstr>  Electronic Town Meetings</vt:lpstr>
      <vt:lpstr>  Conclusions</vt:lpstr>
      <vt:lpstr>  Conclusions</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Future of Democracy</dc:title>
  <dc:creator>Christa Slaton</dc:creator>
  <cp:lastModifiedBy>Christa Slaton</cp:lastModifiedBy>
  <cp:revision>25</cp:revision>
  <cp:lastPrinted>2021-04-24T18:01:09Z</cp:lastPrinted>
  <dcterms:created xsi:type="dcterms:W3CDTF">2021-04-23T20:42:04Z</dcterms:created>
  <dcterms:modified xsi:type="dcterms:W3CDTF">2021-04-24T19:08:20Z</dcterms:modified>
</cp:coreProperties>
</file>