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19"/>
  </p:notesMasterIdLst>
  <p:handoutMasterIdLst>
    <p:handoutMasterId r:id="rId20"/>
  </p:handoutMasterIdLst>
  <p:sldIdLst>
    <p:sldId id="256" r:id="rId2"/>
    <p:sldId id="257" r:id="rId3"/>
    <p:sldId id="258" r:id="rId4"/>
    <p:sldId id="260" r:id="rId5"/>
    <p:sldId id="293" r:id="rId6"/>
    <p:sldId id="261" r:id="rId7"/>
    <p:sldId id="277" r:id="rId8"/>
    <p:sldId id="278" r:id="rId9"/>
    <p:sldId id="279" r:id="rId10"/>
    <p:sldId id="280" r:id="rId11"/>
    <p:sldId id="281" r:id="rId12"/>
    <p:sldId id="292" r:id="rId13"/>
    <p:sldId id="273" r:id="rId14"/>
    <p:sldId id="288" r:id="rId15"/>
    <p:sldId id="290" r:id="rId16"/>
    <p:sldId id="289" r:id="rId17"/>
    <p:sldId id="27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5" autoAdjust="0"/>
    <p:restoredTop sz="76338" autoAdjust="0"/>
  </p:normalViewPr>
  <p:slideViewPr>
    <p:cSldViewPr>
      <p:cViewPr varScale="1">
        <p:scale>
          <a:sx n="85" d="100"/>
          <a:sy n="85" d="100"/>
        </p:scale>
        <p:origin x="300" y="84"/>
      </p:cViewPr>
      <p:guideLst>
        <p:guide orient="horz" pos="2160"/>
        <p:guide pos="2880"/>
      </p:guideLst>
    </p:cSldViewPr>
  </p:slideViewPr>
  <p:outlineViewPr>
    <p:cViewPr>
      <p:scale>
        <a:sx n="33" d="100"/>
        <a:sy n="33" d="100"/>
      </p:scale>
      <p:origin x="0" y="15288"/>
    </p:cViewPr>
  </p:outlineViewPr>
  <p:notesTextViewPr>
    <p:cViewPr>
      <p:scale>
        <a:sx n="100" d="100"/>
        <a:sy n="100" d="100"/>
      </p:scale>
      <p:origin x="0" y="0"/>
    </p:cViewPr>
  </p:notesTextViewPr>
  <p:notesViewPr>
    <p:cSldViewPr>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26" tIns="45712" rIns="91426" bIns="45712"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6725"/>
          </a:xfrm>
          <a:prstGeom prst="rect">
            <a:avLst/>
          </a:prstGeom>
        </p:spPr>
        <p:txBody>
          <a:bodyPr vert="horz" lIns="91426" tIns="45712" rIns="91426" bIns="45712" rtlCol="0"/>
          <a:lstStyle>
            <a:lvl1pPr algn="r">
              <a:defRPr sz="1200"/>
            </a:lvl1pPr>
          </a:lstStyle>
          <a:p>
            <a:fld id="{A7A8EA11-F968-42A6-AD40-8DBB0FF0A140}" type="datetimeFigureOut">
              <a:rPr lang="en-US" smtClean="0"/>
              <a:t>10/11/2023</a:t>
            </a:fld>
            <a:endParaRPr lang="en-US"/>
          </a:p>
        </p:txBody>
      </p:sp>
      <p:sp>
        <p:nvSpPr>
          <p:cNvPr id="4" name="Footer Placeholder 3"/>
          <p:cNvSpPr>
            <a:spLocks noGrp="1"/>
          </p:cNvSpPr>
          <p:nvPr>
            <p:ph type="ftr" sz="quarter" idx="2"/>
          </p:nvPr>
        </p:nvSpPr>
        <p:spPr>
          <a:xfrm>
            <a:off x="2" y="8829677"/>
            <a:ext cx="3038475" cy="466725"/>
          </a:xfrm>
          <a:prstGeom prst="rect">
            <a:avLst/>
          </a:prstGeom>
        </p:spPr>
        <p:txBody>
          <a:bodyPr vert="horz" lIns="91426" tIns="45712" rIns="91426"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7"/>
            <a:ext cx="3038475" cy="466725"/>
          </a:xfrm>
          <a:prstGeom prst="rect">
            <a:avLst/>
          </a:prstGeom>
        </p:spPr>
        <p:txBody>
          <a:bodyPr vert="horz" lIns="91426" tIns="45712" rIns="91426" bIns="45712" rtlCol="0" anchor="b"/>
          <a:lstStyle>
            <a:lvl1pPr algn="r">
              <a:defRPr sz="1200"/>
            </a:lvl1pPr>
          </a:lstStyle>
          <a:p>
            <a:fld id="{A563B4CA-301C-419F-867F-5A754253B9BF}" type="slidenum">
              <a:rPr lang="en-US" smtClean="0"/>
              <a:t>‹#›</a:t>
            </a:fld>
            <a:endParaRPr lang="en-US"/>
          </a:p>
        </p:txBody>
      </p:sp>
    </p:spTree>
    <p:extLst>
      <p:ext uri="{BB962C8B-B14F-4D97-AF65-F5344CB8AC3E}">
        <p14:creationId xmlns:p14="http://schemas.microsoft.com/office/powerpoint/2010/main" val="3836187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2" tIns="46581" rIns="93162" bIns="46581" rtlCol="0"/>
          <a:lstStyle>
            <a:lvl1pPr algn="r">
              <a:defRPr sz="1200"/>
            </a:lvl1pPr>
          </a:lstStyle>
          <a:p>
            <a:fld id="{4BC01754-2B84-431D-94BF-A267149587B3}" type="datetimeFigureOut">
              <a:rPr lang="en-US" smtClean="0"/>
              <a:pPr/>
              <a:t>10/11/2023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2" tIns="46581" rIns="93162" bIns="46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2" tIns="46581" rIns="93162" bIns="46581" rtlCol="0" anchor="b"/>
          <a:lstStyle>
            <a:lvl1pPr algn="r">
              <a:defRPr sz="1200"/>
            </a:lvl1pPr>
          </a:lstStyle>
          <a:p>
            <a:fld id="{59C71E75-DC25-4B1E-A7BA-11D12B9327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Good morning … welcome </a:t>
            </a:r>
          </a:p>
          <a:p>
            <a:endParaRPr lang="en-US" sz="1600" dirty="0"/>
          </a:p>
          <a:p>
            <a:r>
              <a:rPr lang="en-US" sz="1600" dirty="0"/>
              <a:t>Thx for invite … </a:t>
            </a:r>
          </a:p>
          <a:p>
            <a:endParaRPr lang="en-US" sz="1600" dirty="0"/>
          </a:p>
          <a:p>
            <a:r>
              <a:rPr lang="en-US" sz="1600" dirty="0"/>
              <a:t>Intro … position … agency … </a:t>
            </a:r>
          </a:p>
          <a:p>
            <a:endParaRPr lang="en-US" sz="1600" dirty="0"/>
          </a:p>
          <a:p>
            <a:r>
              <a:rPr lang="en-US" sz="1600" dirty="0"/>
              <a:t>Personal note … law school in late 40s … policy, not litigation </a:t>
            </a:r>
          </a:p>
          <a:p>
            <a:endParaRPr lang="en-US" sz="1600" dirty="0"/>
          </a:p>
          <a:p>
            <a:r>
              <a:rPr lang="en-US" sz="1600" dirty="0"/>
              <a:t>Boller story … 23 years later … still here …  </a:t>
            </a:r>
          </a:p>
          <a:p>
            <a:endParaRPr lang="en-US" sz="160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183380"/>
          </a:xfrm>
        </p:spPr>
        <p:txBody>
          <a:bodyPr>
            <a:normAutofit/>
          </a:bodyPr>
          <a:lstStyle/>
          <a:p>
            <a:pPr marL="285750" indent="-285750">
              <a:buFont typeface="Arial" panose="020B0604020202020204" pitchFamily="34" charset="0"/>
              <a:buChar char="•"/>
            </a:pPr>
            <a:r>
              <a:rPr lang="en-US" sz="1600" dirty="0"/>
              <a:t>More deliberative process …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Bicameral … </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i="1" dirty="0"/>
              <a:t>Note:  sometimes, conflict isn’t just D vs R … often it’s House vs. Senate … and in NM, urban vs. rural is significant conflict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2</a:t>
            </a:r>
            <a:r>
              <a:rPr lang="en-US" sz="1600" baseline="30000" dirty="0"/>
              <a:t>nd</a:t>
            </a:r>
            <a:r>
              <a:rPr lang="en-US" sz="1600" dirty="0"/>
              <a:t> house can amend or sub a bill</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If amended in 2</a:t>
            </a:r>
            <a:r>
              <a:rPr lang="en-US" sz="1600" baseline="30000" dirty="0"/>
              <a:t>nd</a:t>
            </a:r>
            <a:r>
              <a:rPr lang="en-US" sz="1600" dirty="0"/>
              <a:t> house, concurrence in 1</a:t>
            </a:r>
            <a:r>
              <a:rPr lang="en-US" sz="1600" baseline="30000" dirty="0"/>
              <a:t>st</a:t>
            </a:r>
            <a:r>
              <a:rPr lang="en-US" sz="1600" dirty="0"/>
              <a: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If substituted in 2</a:t>
            </a:r>
            <a:r>
              <a:rPr lang="en-US" sz="1600" baseline="30000" dirty="0"/>
              <a:t>nd</a:t>
            </a:r>
            <a:r>
              <a:rPr lang="en-US" sz="1600" dirty="0"/>
              <a:t> house, new bill in 1</a:t>
            </a:r>
            <a:r>
              <a:rPr lang="en-US" sz="1600" baseline="30000" dirty="0"/>
              <a:t>st</a:t>
            </a:r>
            <a:r>
              <a:rPr lang="en-US" sz="1600" dirty="0"/>
              <a:t> </a:t>
            </a:r>
          </a:p>
          <a:p>
            <a:endParaRPr lang="en-US" sz="1600" i="1" dirty="0"/>
          </a:p>
          <a:p>
            <a:pPr>
              <a:buFont typeface="Arial" pitchFamily="34" charset="0"/>
              <a:buNone/>
            </a:pPr>
            <a:endParaRPr lang="en-US" sz="160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Timing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Before last 3 days of session … 3 days to act WITH OBJECTIONS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Previous governor … 10 bills returned without objection, legislature challenged, supreme court declared bills were law for lack of objection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Broadest veto power in U.S. … part or parts, item or items … but needs to be whole of the part or parts … can’t strike a digit, i.e., Gov </a:t>
            </a:r>
            <a:r>
              <a:rPr lang="en-US" sz="1600" dirty="0" err="1"/>
              <a:t>Mtz</a:t>
            </a:r>
            <a:r>
              <a:rPr lang="en-US" sz="1600" dirty="0"/>
              <a:t> struck the digit 1 out of $150,000 to change it to a $50,000 appropriation</a:t>
            </a:r>
          </a:p>
          <a:p>
            <a:pPr>
              <a:buFont typeface="Arial" pitchFamily="34" charset="0"/>
              <a:buNone/>
            </a:pPr>
            <a:endParaRPr lang="en-US" sz="160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Font typeface="Arial" panose="020B0604020202020204" pitchFamily="34" charset="0"/>
              <a:buChar char="•"/>
            </a:pPr>
            <a:r>
              <a:rPr lang="en-US" sz="1600" dirty="0"/>
              <a:t>Left – specific to legislature and its members</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Rules – process &amp; procedure </a:t>
            </a:r>
          </a:p>
          <a:p>
            <a:pPr marL="742950" lvl="1" indent="-285750">
              <a:buFont typeface="Arial" panose="020B0604020202020204" pitchFamily="34" charset="0"/>
              <a:buChar char="•"/>
            </a:pPr>
            <a:r>
              <a:rPr lang="en-US" sz="1600" dirty="0"/>
              <a:t>Can help minority</a:t>
            </a:r>
          </a:p>
          <a:p>
            <a:pPr marL="742950" lvl="1" indent="-285750">
              <a:buFont typeface="Arial" panose="020B0604020202020204" pitchFamily="34" charset="0"/>
              <a:buChar char="•"/>
            </a:pPr>
            <a:r>
              <a:rPr lang="en-US" sz="1600" dirty="0"/>
              <a:t>Can help anyone who understand them well</a:t>
            </a:r>
          </a:p>
          <a:p>
            <a:pPr marL="742950" lvl="1" indent="-285750">
              <a:buFont typeface="Arial" panose="020B0604020202020204" pitchFamily="34" charset="0"/>
              <a:buChar char="•"/>
            </a:pPr>
            <a:r>
              <a:rPr lang="en-US" sz="1600" dirty="0"/>
              <a:t>If you have any political geekiness in you, highly recommend any of the four books on LBJ by Robert Caro, especially </a:t>
            </a:r>
            <a:r>
              <a:rPr lang="en-US" sz="1600" i="1" dirty="0"/>
              <a:t>Master of the Senate</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Right – specific to legislative agencies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Feed bill … because it feeds the legislature … % of entire state budget?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Ultimately, the people govern the legislature through elections … first branch of gov’t listed in each state’s constitution and in federal constitution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59C71E75-DC25-4B1E-A7BA-11D12B9327E6}" type="slidenum">
              <a:rPr lang="en-US" smtClean="0"/>
              <a:pPr/>
              <a:t>12</a:t>
            </a:fld>
            <a:endParaRPr lang="en-US"/>
          </a:p>
        </p:txBody>
      </p:sp>
    </p:spTree>
    <p:extLst>
      <p:ext uri="{BB962C8B-B14F-4D97-AF65-F5344CB8AC3E}">
        <p14:creationId xmlns:p14="http://schemas.microsoft.com/office/powerpoint/2010/main" val="412141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Website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Legislative library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Website … nmlegis.gov … 505.986.4600</a:t>
            </a:r>
          </a:p>
          <a:p>
            <a:pPr marL="285750" indent="-285750">
              <a:buFont typeface="Arial" panose="020B0604020202020204" pitchFamily="34" charset="0"/>
              <a:buChar char="•"/>
            </a:pPr>
            <a:endParaRPr lang="en-US" sz="1600" dirty="0"/>
          </a:p>
          <a:p>
            <a:endParaRPr lang="en-US" sz="160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LC – speaks for leg when not in session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LCS – admin art of LC and legislature … drafting, legal research, leg library, accounting, IT, print shop,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Professionalization of legislatures began last century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WI – legislative reference bureau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Many states followed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NM in 1951</a:t>
            </a:r>
          </a:p>
          <a:p>
            <a:endParaRPr lang="en-US" sz="1600" dirty="0"/>
          </a:p>
        </p:txBody>
      </p:sp>
      <p:sp>
        <p:nvSpPr>
          <p:cNvPr id="4" name="Slide Number Placeholder 3"/>
          <p:cNvSpPr>
            <a:spLocks noGrp="1"/>
          </p:cNvSpPr>
          <p:nvPr>
            <p:ph type="sldNum" sz="quarter" idx="5"/>
          </p:nvPr>
        </p:nvSpPr>
        <p:spPr/>
        <p:txBody>
          <a:bodyPr/>
          <a:lstStyle/>
          <a:p>
            <a:fld id="{59C71E75-DC25-4B1E-A7BA-11D12B9327E6}" type="slidenum">
              <a:rPr lang="en-US" smtClean="0"/>
              <a:pPr/>
              <a:t>14</a:t>
            </a:fld>
            <a:endParaRPr lang="en-US"/>
          </a:p>
        </p:txBody>
      </p:sp>
    </p:spTree>
    <p:extLst>
      <p:ext uri="{BB962C8B-B14F-4D97-AF65-F5344CB8AC3E}">
        <p14:creationId xmlns:p14="http://schemas.microsoft.com/office/powerpoint/2010/main" val="4014732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71E75-DC25-4B1E-A7BA-11D12B9327E6}" type="slidenum">
              <a:rPr lang="en-US" smtClean="0"/>
              <a:pPr/>
              <a:t>15</a:t>
            </a:fld>
            <a:endParaRPr lang="en-US"/>
          </a:p>
        </p:txBody>
      </p:sp>
    </p:spTree>
    <p:extLst>
      <p:ext uri="{BB962C8B-B14F-4D97-AF65-F5344CB8AC3E}">
        <p14:creationId xmlns:p14="http://schemas.microsoft.com/office/powerpoint/2010/main" val="4096158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Font typeface="Arial" panose="020B0604020202020204" pitchFamily="34" charset="0"/>
              <a:buChar char="•"/>
            </a:pPr>
            <a:r>
              <a:rPr lang="en-US" sz="1600" dirty="0"/>
              <a:t>20 seconds to read …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Can’t emphasize this enough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Focus … media, social media, public … is on the executive – the governor or the president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Legislatures – congress or state legislatures have the power … the power of the purse … the power to investigate … the power to set policy for the state … the power to impeach and try public officials  … plenary power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Yes, it’s messy, not pretty, two things you don’t want to see being made – sausage and laws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Winston Churchill … paraphrasing … democracy is the worst form of government, except for everything else that’s been tried … </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59C71E75-DC25-4B1E-A7BA-11D12B9327E6}" type="slidenum">
              <a:rPr lang="en-US" smtClean="0"/>
              <a:pPr/>
              <a:t>16</a:t>
            </a:fld>
            <a:endParaRPr lang="en-US"/>
          </a:p>
        </p:txBody>
      </p:sp>
    </p:spTree>
    <p:extLst>
      <p:ext uri="{BB962C8B-B14F-4D97-AF65-F5344CB8AC3E}">
        <p14:creationId xmlns:p14="http://schemas.microsoft.com/office/powerpoint/2010/main" val="154550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3213"/>
            <a:ext cx="5608320" cy="4183380"/>
          </a:xfrm>
        </p:spPr>
        <p:txBody>
          <a:bodyPr>
            <a:normAutofit/>
          </a:bodyPr>
          <a:lstStyle/>
          <a:p>
            <a:pPr marL="285750" indent="-285750">
              <a:buFont typeface="Arial" panose="020B0604020202020204" pitchFamily="34" charset="0"/>
              <a:buChar char="•"/>
            </a:pPr>
            <a:r>
              <a:rPr lang="en-US" sz="1600" dirty="0"/>
              <a:t>Visit leg during session </a:t>
            </a:r>
          </a:p>
          <a:p>
            <a:endParaRPr lang="en-US" sz="160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b="0" baseline="0" dirty="0"/>
              <a:t>Separation of powers – foundational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Each branch must guard against encroachment from the other branches </a:t>
            </a:r>
          </a:p>
          <a:p>
            <a:pPr marL="285750" indent="-285750">
              <a:buFont typeface="Arial" panose="020B0604020202020204" pitchFamily="34" charset="0"/>
              <a:buChar char="•"/>
            </a:pPr>
            <a:endParaRPr lang="en-US" sz="1600" b="0" baseline="0" dirty="0"/>
          </a:p>
          <a:p>
            <a:pPr marL="285750" indent="-285750">
              <a:buFont typeface="Arial" panose="020B0604020202020204" pitchFamily="34" charset="0"/>
              <a:buChar char="•"/>
            </a:pPr>
            <a:r>
              <a:rPr lang="en-US" sz="1600" b="0" baseline="0" dirty="0"/>
              <a:t>Need a</a:t>
            </a:r>
            <a:r>
              <a:rPr lang="en-US" sz="1600" dirty="0"/>
              <a:t> strong, healthy tension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Deliberativeness:  not a synonym for debate (certainly one of its elements).  Rather, deliberativeness describes those structures and steps of the legislative process that slow legislative decision making and distance it from the passions and immediacy of the prevailing desires of individual legislators and of various constituencies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Structures and steps:  bicameralism (exc. NE) and executive veto (one of the broadest in U.S.)</a:t>
            </a:r>
          </a:p>
          <a:p>
            <a:endParaRPr lang="en-US" sz="1600" b="0" baseline="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600" dirty="0"/>
              <a:t>Until 1966, 60-day sessions only in odd-numbered years</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Biennial budgets … 50s &amp; 60s … special session for budget </a:t>
            </a:r>
          </a:p>
          <a:p>
            <a:endParaRPr lang="en-US" sz="1600" dirty="0"/>
          </a:p>
          <a:p>
            <a:pPr marL="171450" indent="-171450">
              <a:buFont typeface="Arial" panose="020B0604020202020204" pitchFamily="34" charset="0"/>
              <a:buChar char="•"/>
            </a:pPr>
            <a:r>
              <a:rPr lang="en-US" sz="1600" dirty="0"/>
              <a:t>CA passed in 1964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30-day sessions in even-numbered years … limited – EXPLAIN </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Special – Gov decides</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Extraordinary – legislature decides “for all purposes”</a:t>
            </a:r>
          </a:p>
          <a:p>
            <a:endParaRPr lang="en-US" sz="160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a:buFont typeface="Arial" panose="020B0604020202020204" pitchFamily="34" charset="0"/>
              <a:buChar char="•"/>
            </a:pPr>
            <a:r>
              <a:rPr lang="en-US" sz="1600" dirty="0"/>
              <a:t>Confidentiality &amp; non-partisan (non-advocacy) – 2-3-13</a:t>
            </a:r>
          </a:p>
          <a:p>
            <a:pPr marL="285750" indent="-285750">
              <a:buFont typeface="Arial" panose="020B0604020202020204" pitchFamily="34" charset="0"/>
              <a:buChar char="•"/>
            </a:pPr>
            <a:endParaRPr lang="en-US" sz="1600" b="0" dirty="0"/>
          </a:p>
          <a:p>
            <a:pPr marL="285750" indent="-285750">
              <a:buFont typeface="Arial" panose="020B0604020202020204" pitchFamily="34" charset="0"/>
              <a:buChar char="•"/>
            </a:pPr>
            <a:r>
              <a:rPr lang="en-US" sz="1600" b="0" dirty="0"/>
              <a:t>Confidentiality:  shall not reveal to any person …</a:t>
            </a:r>
            <a:r>
              <a:rPr lang="en-US" sz="1600" dirty="0"/>
              <a:t> the nature or contents of any request … except with the requester’s consent</a:t>
            </a:r>
          </a:p>
          <a:p>
            <a:pPr marL="285750" indent="-285750">
              <a:buFont typeface="Arial" panose="020B0604020202020204" pitchFamily="34" charset="0"/>
              <a:buChar char="•"/>
            </a:pPr>
            <a:endParaRPr lang="en-US" sz="1600" b="0" dirty="0"/>
          </a:p>
          <a:p>
            <a:pPr marL="285750" indent="-285750">
              <a:buFont typeface="Arial" panose="020B0604020202020204" pitchFamily="34" charset="0"/>
              <a:buChar char="•"/>
            </a:pPr>
            <a:r>
              <a:rPr lang="en-US" sz="1600" b="0" dirty="0"/>
              <a:t>Non-partisan:  shall not urge or oppose any legislation … nor give advice on economic or social effect of legislation, unless asked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0" dirty="0"/>
              <a:t>Wisconsin Legislative Reference Library 1901 – first of its kind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0" dirty="0"/>
              <a:t>All bill drafting in 1907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0" dirty="0"/>
              <a:t>Congressional Research Service modeled on LRL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0" dirty="0"/>
              <a:t>Name changed to Leg Ref Bureau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0" dirty="0"/>
              <a:t>Professionalization … modernization … </a:t>
            </a:r>
          </a:p>
          <a:p>
            <a:endParaRPr lang="en-US" sz="1600" b="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71E75-DC25-4B1E-A7BA-11D12B9327E6}" type="slidenum">
              <a:rPr lang="en-US" smtClean="0"/>
              <a:pPr/>
              <a:t>5</a:t>
            </a:fld>
            <a:endParaRPr lang="en-US"/>
          </a:p>
        </p:txBody>
      </p:sp>
    </p:spTree>
    <p:extLst>
      <p:ext uri="{BB962C8B-B14F-4D97-AF65-F5344CB8AC3E}">
        <p14:creationId xmlns:p14="http://schemas.microsoft.com/office/powerpoint/2010/main" val="118306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Shall, shall not, may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What are you trying to solve?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Context … </a:t>
            </a:r>
          </a:p>
          <a:p>
            <a:endParaRPr lang="en-US" sz="160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Sponsor</a:t>
            </a:r>
          </a:p>
          <a:p>
            <a:pPr marL="285750" indent="-285750">
              <a:buFont typeface="Arial" panose="020B0604020202020204" pitchFamily="34" charset="0"/>
              <a:buChar char="•"/>
            </a:pPr>
            <a:endParaRPr lang="en-US" sz="1600" b="0" dirty="0"/>
          </a:p>
          <a:p>
            <a:pPr marL="285750" indent="-285750">
              <a:buFont typeface="Arial" panose="020B0604020202020204" pitchFamily="34" charset="0"/>
              <a:buChar char="•"/>
            </a:pPr>
            <a:r>
              <a:rPr lang="en-US" sz="1600" b="0" dirty="0"/>
              <a:t>Bill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Committee assignment</a:t>
            </a:r>
          </a:p>
          <a:p>
            <a:pPr marL="742950" lvl="1" indent="-285750">
              <a:buFont typeface="Arial" panose="020B0604020202020204" pitchFamily="34" charset="0"/>
              <a:buChar char="•"/>
            </a:pPr>
            <a:r>
              <a:rPr lang="en-US" sz="1600" b="0" dirty="0"/>
              <a:t>Speaker – plenary</a:t>
            </a:r>
            <a:r>
              <a:rPr lang="en-US" sz="1600" dirty="0"/>
              <a:t> authority </a:t>
            </a:r>
          </a:p>
          <a:p>
            <a:pPr marL="742950" lvl="1" indent="-285750">
              <a:buFont typeface="Arial" panose="020B0604020202020204" pitchFamily="34" charset="0"/>
              <a:buChar char="•"/>
            </a:pPr>
            <a:r>
              <a:rPr lang="en-US" sz="1600" b="0" dirty="0"/>
              <a:t>Senate – through Maj Leader, </a:t>
            </a:r>
            <a:r>
              <a:rPr lang="en-US" sz="1600" dirty="0"/>
              <a:t>Lt Gov (Sen </a:t>
            </a:r>
            <a:r>
              <a:rPr lang="en-US" sz="1600" dirty="0" err="1"/>
              <a:t>Prez</a:t>
            </a:r>
            <a:r>
              <a:rPr lang="en-US" sz="1600" dirty="0"/>
              <a:t>) announces, unanimous consent</a:t>
            </a:r>
            <a:endParaRPr lang="en-US" sz="1600" b="0" dirty="0"/>
          </a:p>
          <a:p>
            <a:endParaRPr lang="en-US" sz="1600" b="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183380"/>
          </a:xfrm>
        </p:spPr>
        <p:txBody>
          <a:bodyPr>
            <a:normAutofit/>
          </a:bodyPr>
          <a:lstStyle/>
          <a:p>
            <a:pPr marL="285750" indent="-285750">
              <a:buFont typeface="Arial" panose="020B0604020202020204" pitchFamily="34" charset="0"/>
              <a:buChar char="•"/>
            </a:pPr>
            <a:r>
              <a:rPr lang="en-US" sz="1600" dirty="0"/>
              <a:t>Committees – part of the deliberative process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Takes time … years, decades … e.g.,:</a:t>
            </a:r>
          </a:p>
          <a:p>
            <a:pPr marL="742950" lvl="1" indent="-285750">
              <a:buFont typeface="Arial" panose="020B0604020202020204" pitchFamily="34" charset="0"/>
              <a:buChar char="•"/>
            </a:pPr>
            <a:r>
              <a:rPr lang="en-US" sz="1600" dirty="0"/>
              <a:t>Repeal of death penalty</a:t>
            </a:r>
          </a:p>
          <a:p>
            <a:pPr marL="742950" lvl="1" indent="-285750">
              <a:buFont typeface="Arial" panose="020B0604020202020204" pitchFamily="34" charset="0"/>
              <a:buChar char="•"/>
            </a:pPr>
            <a:r>
              <a:rPr lang="en-US" sz="1600" dirty="0"/>
              <a:t>Prohibition on cockfighting </a:t>
            </a:r>
          </a:p>
          <a:p>
            <a:pPr marL="742950" lvl="1" indent="-285750">
              <a:buFont typeface="Arial" panose="020B0604020202020204" pitchFamily="34" charset="0"/>
              <a:buChar char="•"/>
            </a:pPr>
            <a:r>
              <a:rPr lang="en-US" sz="1600" dirty="0"/>
              <a:t>Creation of ethics commission</a:t>
            </a:r>
          </a:p>
          <a:p>
            <a:pPr marL="742950" lvl="1" indent="-285750">
              <a:buFont typeface="Arial" panose="020B0604020202020204" pitchFamily="34" charset="0"/>
              <a:buChar char="•"/>
            </a:pPr>
            <a:r>
              <a:rPr lang="en-US" sz="1600" dirty="0"/>
              <a:t>… “died in committee”</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600" dirty="0"/>
              <a:t>Committee decision is only rec to entire chamber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Committee is only a part of legislative body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Committee can’t act for the body, can only recommend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Floor debate … 3</a:t>
            </a:r>
            <a:r>
              <a:rPr lang="en-US" sz="1600" baseline="30000" dirty="0"/>
              <a:t>rd</a:t>
            </a:r>
            <a:r>
              <a:rPr lang="en-US" sz="1600" dirty="0"/>
              <a:t> reading … on final passage </a:t>
            </a:r>
          </a:p>
          <a:p>
            <a:pPr marL="285750" indent="-285750">
              <a:buFont typeface="Arial" panose="020B0604020202020204" pitchFamily="34" charset="0"/>
              <a:buChar char="•"/>
            </a:pPr>
            <a:endParaRPr lang="en-US" sz="1600" dirty="0"/>
          </a:p>
          <a:p>
            <a:pPr>
              <a:buFont typeface="Arial" pitchFamily="34" charset="0"/>
              <a:buNone/>
            </a:pPr>
            <a:endParaRPr lang="en-US" sz="1600" dirty="0"/>
          </a:p>
        </p:txBody>
      </p:sp>
      <p:sp>
        <p:nvSpPr>
          <p:cNvPr id="4" name="Slide Number Placeholder 3"/>
          <p:cNvSpPr>
            <a:spLocks noGrp="1"/>
          </p:cNvSpPr>
          <p:nvPr>
            <p:ph type="sldNum" sz="quarter" idx="10"/>
          </p:nvPr>
        </p:nvSpPr>
        <p:spPr/>
        <p:txBody>
          <a:bodyPr/>
          <a:lstStyle/>
          <a:p>
            <a:fld id="{59C71E75-DC25-4B1E-A7BA-11D12B9327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175A870-F6D7-48F7-8284-5B6B7BA5FC59}"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226755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64A6B-EA10-4C64-B557-D6884012F977}"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133408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E6576-5031-478B-8EEA-ED4E0E4E0791}"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243740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CEA7FE-E5BD-4410-BAD6-81D13C3A1950}"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97598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ECE764-0116-47A9-B318-10A32C6A820B}"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19441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5A167-9F20-4809-A8B3-741E77943445}" type="datetime1">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92890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A28C98-966B-461E-A40D-33A22D83717B}" type="datetime1">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191678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FA33BC-9268-49A2-94A5-23F58C252401}" type="datetime1">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298285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A9B64-BF1B-4894-95BC-D27DBFB705C4}" type="datetime1">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93586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2C21ED0-C45F-4E39-960E-C3244421B62C}" type="datetime1">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248626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76AB50D-98DC-4ECD-B71E-825C6D358312}" type="datetime1">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5DCBE-3E59-4014-82E5-38B6DD8CDCC8}" type="slidenum">
              <a:rPr lang="en-US" smtClean="0"/>
              <a:pPr/>
              <a:t>‹#›</a:t>
            </a:fld>
            <a:endParaRPr lang="en-US"/>
          </a:p>
        </p:txBody>
      </p:sp>
    </p:spTree>
    <p:extLst>
      <p:ext uri="{BB962C8B-B14F-4D97-AF65-F5344CB8AC3E}">
        <p14:creationId xmlns:p14="http://schemas.microsoft.com/office/powerpoint/2010/main" val="25600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9CE84E-F854-43A8-9040-700A185717B2}" type="datetime1">
              <a:rPr lang="en-US" smtClean="0"/>
              <a:t>10/11/2023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A5DCBE-3E59-4014-82E5-38B6DD8CDCC8}" type="slidenum">
              <a:rPr lang="en-US" smtClean="0"/>
              <a:pPr/>
              <a:t>‹#›</a:t>
            </a:fld>
            <a:endParaRPr lang="en-US"/>
          </a:p>
        </p:txBody>
      </p:sp>
    </p:spTree>
    <p:extLst>
      <p:ext uri="{BB962C8B-B14F-4D97-AF65-F5344CB8AC3E}">
        <p14:creationId xmlns:p14="http://schemas.microsoft.com/office/powerpoint/2010/main" val="41885269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8229600" cy="2209800"/>
          </a:xfrm>
        </p:spPr>
        <p:txBody>
          <a:bodyPr>
            <a:normAutofit fontScale="90000"/>
          </a:bodyPr>
          <a:lstStyle/>
          <a:p>
            <a:r>
              <a:rPr lang="en-US" sz="3100" dirty="0"/>
              <a:t>LEGISLATIVE PROCESS</a:t>
            </a:r>
            <a:br>
              <a:rPr lang="en-US" sz="3100" dirty="0"/>
            </a:br>
            <a:r>
              <a:rPr lang="en-US" sz="3100" dirty="0"/>
              <a:t>and the</a:t>
            </a:r>
            <a:br>
              <a:rPr lang="en-US" sz="3100" dirty="0"/>
            </a:br>
            <a:r>
              <a:rPr lang="en-US" sz="3100" dirty="0"/>
              <a:t>ROLE OF THE LEGISLATIVE COUNCIL SERVICE</a:t>
            </a:r>
            <a:br>
              <a:rPr lang="en-US" sz="3100" dirty="0"/>
            </a:br>
            <a:br>
              <a:rPr lang="en-US" sz="3100" dirty="0"/>
            </a:br>
            <a:r>
              <a:rPr lang="en-US" sz="3100" dirty="0"/>
              <a:t>New Mexico State Legislature</a:t>
            </a:r>
            <a:r>
              <a:rPr lang="en-US" cap="none" dirty="0"/>
              <a:t>	</a:t>
            </a:r>
            <a:endParaRPr lang="en-US" dirty="0"/>
          </a:p>
        </p:txBody>
      </p:sp>
      <p:sp>
        <p:nvSpPr>
          <p:cNvPr id="3" name="Subtitle 2"/>
          <p:cNvSpPr>
            <a:spLocks noGrp="1"/>
          </p:cNvSpPr>
          <p:nvPr>
            <p:ph type="subTitle" idx="1"/>
          </p:nvPr>
        </p:nvSpPr>
        <p:spPr>
          <a:xfrm>
            <a:off x="1371600" y="4343400"/>
            <a:ext cx="2895600" cy="1676400"/>
          </a:xfrm>
        </p:spPr>
        <p:txBody>
          <a:bodyPr>
            <a:normAutofit/>
          </a:bodyPr>
          <a:lstStyle/>
          <a:p>
            <a:r>
              <a:rPr lang="en-US" dirty="0"/>
              <a:t>League of Women Voters</a:t>
            </a:r>
          </a:p>
          <a:p>
            <a:r>
              <a:rPr lang="en-US" dirty="0"/>
              <a:t>New Mexico</a:t>
            </a:r>
          </a:p>
          <a:p>
            <a:endParaRPr lang="en-US" dirty="0"/>
          </a:p>
          <a:p>
            <a:r>
              <a:rPr lang="en-US" dirty="0"/>
              <a:t>October 12, 2023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819" y="3352801"/>
            <a:ext cx="4083581" cy="266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to Second Chamber</a:t>
            </a:r>
          </a:p>
        </p:txBody>
      </p:sp>
      <p:sp>
        <p:nvSpPr>
          <p:cNvPr id="3" name="Content Placeholder 2"/>
          <p:cNvSpPr>
            <a:spLocks noGrp="1"/>
          </p:cNvSpPr>
          <p:nvPr>
            <p:ph idx="1"/>
          </p:nvPr>
        </p:nvSpPr>
        <p:spPr>
          <a:xfrm>
            <a:off x="628650" y="1905000"/>
            <a:ext cx="7886700" cy="3810000"/>
          </a:xfrm>
        </p:spPr>
        <p:txBody>
          <a:bodyPr>
            <a:noAutofit/>
          </a:bodyPr>
          <a:lstStyle/>
          <a:p>
            <a:r>
              <a:rPr lang="en-US" sz="2000" dirty="0"/>
              <a:t>If passed by first house, sent to next house and process begins again</a:t>
            </a:r>
          </a:p>
          <a:p>
            <a:r>
              <a:rPr lang="en-US" sz="2000" dirty="0"/>
              <a:t>Committee, floor, votes and associated actions</a:t>
            </a:r>
          </a:p>
          <a:p>
            <a:pPr lvl="1"/>
            <a:r>
              <a:rPr lang="en-US" sz="2000" dirty="0"/>
              <a:t>Passed in second house </a:t>
            </a:r>
            <a:r>
              <a:rPr lang="en-US" sz="2000" b="1" i="1" dirty="0"/>
              <a:t>without</a:t>
            </a:r>
            <a:r>
              <a:rPr lang="en-US" sz="2000" dirty="0"/>
              <a:t> amendment</a:t>
            </a:r>
          </a:p>
          <a:p>
            <a:pPr lvl="2"/>
            <a:r>
              <a:rPr lang="en-US" sz="2000" dirty="0"/>
              <a:t>Enrolled and engrossed in house of origin and sent to governor</a:t>
            </a:r>
          </a:p>
          <a:p>
            <a:pPr lvl="1"/>
            <a:r>
              <a:rPr lang="en-US" sz="2000" dirty="0"/>
              <a:t>Passed in second house </a:t>
            </a:r>
            <a:r>
              <a:rPr lang="en-US" sz="2000" b="1" i="1" dirty="0"/>
              <a:t>with</a:t>
            </a:r>
            <a:r>
              <a:rPr lang="en-US" sz="2000" i="1" dirty="0"/>
              <a:t> </a:t>
            </a:r>
            <a:r>
              <a:rPr lang="en-US" sz="2000" dirty="0"/>
              <a:t>amendments </a:t>
            </a:r>
          </a:p>
          <a:p>
            <a:pPr lvl="2"/>
            <a:r>
              <a:rPr lang="en-US" sz="2000" dirty="0"/>
              <a:t>Sent to the house of origin for concurrence</a:t>
            </a:r>
          </a:p>
          <a:p>
            <a:pPr lvl="2"/>
            <a:r>
              <a:rPr lang="en-US" sz="2000" dirty="0"/>
              <a:t>If no concurrence, request other house to recede from its amendments</a:t>
            </a:r>
          </a:p>
          <a:p>
            <a:pPr lvl="2"/>
            <a:r>
              <a:rPr lang="en-US" sz="2000" dirty="0"/>
              <a:t>If no concurrence and no agreement to recede, then to conference committee</a:t>
            </a:r>
          </a:p>
          <a:p>
            <a:pPr lvl="1"/>
            <a:r>
              <a:rPr lang="en-US" sz="2000" dirty="0"/>
              <a:t>Substitute bills - treated like a new bill and must go through a new committee referral process in the other chamber</a:t>
            </a:r>
          </a:p>
        </p:txBody>
      </p:sp>
      <p:sp>
        <p:nvSpPr>
          <p:cNvPr id="4" name="Slide Number Placeholder 3">
            <a:extLst>
              <a:ext uri="{FF2B5EF4-FFF2-40B4-BE49-F238E27FC236}">
                <a16:creationId xmlns:a16="http://schemas.microsoft.com/office/drawing/2014/main" id="{2A3007FE-1F2F-A45F-AFA9-93B7E68EFFD1}"/>
              </a:ext>
            </a:extLst>
          </p:cNvPr>
          <p:cNvSpPr>
            <a:spLocks noGrp="1"/>
          </p:cNvSpPr>
          <p:nvPr>
            <p:ph type="sldNum" sz="quarter" idx="12"/>
          </p:nvPr>
        </p:nvSpPr>
        <p:spPr/>
        <p:txBody>
          <a:bodyPr/>
          <a:lstStyle/>
          <a:p>
            <a:fld id="{3AA5DCBE-3E59-4014-82E5-38B6DD8CDCC8}"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to Governor</a:t>
            </a:r>
          </a:p>
        </p:txBody>
      </p:sp>
      <p:sp>
        <p:nvSpPr>
          <p:cNvPr id="3" name="Content Placeholder 2"/>
          <p:cNvSpPr>
            <a:spLocks noGrp="1"/>
          </p:cNvSpPr>
          <p:nvPr>
            <p:ph idx="1"/>
          </p:nvPr>
        </p:nvSpPr>
        <p:spPr/>
        <p:txBody>
          <a:bodyPr>
            <a:normAutofit/>
          </a:bodyPr>
          <a:lstStyle/>
          <a:p>
            <a:r>
              <a:rPr lang="en-US" sz="2000" dirty="0"/>
              <a:t>If a bill passes both houses, it goes to the governor</a:t>
            </a:r>
          </a:p>
          <a:p>
            <a:r>
              <a:rPr lang="en-US" sz="2000" dirty="0"/>
              <a:t>If received </a:t>
            </a:r>
            <a:r>
              <a:rPr lang="en-US" sz="2000" b="1" i="1" dirty="0"/>
              <a:t>before</a:t>
            </a:r>
            <a:r>
              <a:rPr lang="en-US" sz="2000" dirty="0"/>
              <a:t> the last three days of the session, the governor has three days to sign or veto </a:t>
            </a:r>
            <a:r>
              <a:rPr lang="en-US" sz="2000" b="1" i="1" dirty="0"/>
              <a:t>with objections</a:t>
            </a:r>
            <a:r>
              <a:rPr lang="en-US" sz="2000" dirty="0"/>
              <a:t>; otherwise, the bill becomes law</a:t>
            </a:r>
          </a:p>
          <a:p>
            <a:r>
              <a:rPr lang="en-US" sz="2000" dirty="0"/>
              <a:t>If received </a:t>
            </a:r>
            <a:r>
              <a:rPr lang="en-US" sz="2000" b="1" i="1" dirty="0"/>
              <a:t>during or after</a:t>
            </a:r>
            <a:r>
              <a:rPr lang="en-US" sz="2000" dirty="0"/>
              <a:t> the last three days of the session, the governor has twenty days to act on the bill or it is “pocket vetoed”</a:t>
            </a:r>
          </a:p>
          <a:p>
            <a:r>
              <a:rPr lang="en-US" sz="2000" dirty="0"/>
              <a:t>Veto override</a:t>
            </a:r>
          </a:p>
          <a:p>
            <a:pPr lvl="1"/>
            <a:r>
              <a:rPr lang="en-US" sz="2000" dirty="0"/>
              <a:t>Bill language cannot change</a:t>
            </a:r>
          </a:p>
          <a:p>
            <a:pPr lvl="1"/>
            <a:r>
              <a:rPr lang="en-US" sz="2000" dirty="0"/>
              <a:t>Same session</a:t>
            </a:r>
          </a:p>
          <a:p>
            <a:pPr lvl="1"/>
            <a:r>
              <a:rPr lang="en-US" sz="2000" dirty="0"/>
              <a:t>During same biennial legislature</a:t>
            </a:r>
          </a:p>
        </p:txBody>
      </p:sp>
      <p:sp>
        <p:nvSpPr>
          <p:cNvPr id="4" name="Slide Number Placeholder 3">
            <a:extLst>
              <a:ext uri="{FF2B5EF4-FFF2-40B4-BE49-F238E27FC236}">
                <a16:creationId xmlns:a16="http://schemas.microsoft.com/office/drawing/2014/main" id="{541830AF-4F2A-C508-F9AF-A9215FABBC0E}"/>
              </a:ext>
            </a:extLst>
          </p:cNvPr>
          <p:cNvSpPr>
            <a:spLocks noGrp="1"/>
          </p:cNvSpPr>
          <p:nvPr>
            <p:ph type="sldNum" sz="quarter" idx="12"/>
          </p:nvPr>
        </p:nvSpPr>
        <p:spPr/>
        <p:txBody>
          <a:bodyPr/>
          <a:lstStyle/>
          <a:p>
            <a:fld id="{3AA5DCBE-3E59-4014-82E5-38B6DD8CDCC8}"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4694-03AA-29EE-02A0-6FD66ADD1A83}"/>
              </a:ext>
            </a:extLst>
          </p:cNvPr>
          <p:cNvSpPr>
            <a:spLocks noGrp="1"/>
          </p:cNvSpPr>
          <p:nvPr>
            <p:ph type="title"/>
          </p:nvPr>
        </p:nvSpPr>
        <p:spPr/>
        <p:txBody>
          <a:bodyPr/>
          <a:lstStyle/>
          <a:p>
            <a:pPr algn="ctr"/>
            <a:r>
              <a:rPr lang="en-US" dirty="0"/>
              <a:t>What Governs the Legislature?</a:t>
            </a:r>
          </a:p>
        </p:txBody>
      </p:sp>
      <p:sp>
        <p:nvSpPr>
          <p:cNvPr id="3" name="Content Placeholder 2">
            <a:extLst>
              <a:ext uri="{FF2B5EF4-FFF2-40B4-BE49-F238E27FC236}">
                <a16:creationId xmlns:a16="http://schemas.microsoft.com/office/drawing/2014/main" id="{4A1CBC28-429D-F428-DFDF-CB011F820881}"/>
              </a:ext>
            </a:extLst>
          </p:cNvPr>
          <p:cNvSpPr>
            <a:spLocks noGrp="1"/>
          </p:cNvSpPr>
          <p:nvPr>
            <p:ph sz="half" idx="1"/>
          </p:nvPr>
        </p:nvSpPr>
        <p:spPr>
          <a:xfrm>
            <a:off x="628650" y="1707214"/>
            <a:ext cx="3886200" cy="4351338"/>
          </a:xfrm>
        </p:spPr>
        <p:txBody>
          <a:bodyPr>
            <a:normAutofit/>
          </a:bodyPr>
          <a:lstStyle/>
          <a:p>
            <a:r>
              <a:rPr lang="en-US" sz="2000" dirty="0"/>
              <a:t>New Mexico Constitution</a:t>
            </a:r>
          </a:p>
          <a:p>
            <a:pPr lvl="1"/>
            <a:r>
              <a:rPr lang="en-US" sz="2000" dirty="0">
                <a:hlinkClick r:id="rId3"/>
              </a:rPr>
              <a:t>Article 4</a:t>
            </a:r>
            <a:endParaRPr lang="en-US" sz="2000" dirty="0"/>
          </a:p>
          <a:p>
            <a:r>
              <a:rPr lang="en-US" sz="2000" dirty="0"/>
              <a:t>Court cases</a:t>
            </a:r>
          </a:p>
          <a:p>
            <a:r>
              <a:rPr lang="en-US" sz="2000" dirty="0"/>
              <a:t>Statutes</a:t>
            </a:r>
          </a:p>
          <a:p>
            <a:pPr lvl="1"/>
            <a:r>
              <a:rPr lang="en-US" sz="2000" dirty="0">
                <a:hlinkClick r:id="rId3"/>
              </a:rPr>
              <a:t>Chapter 2, NMSA 1978</a:t>
            </a:r>
            <a:endParaRPr lang="en-US" sz="2000" dirty="0"/>
          </a:p>
          <a:p>
            <a:r>
              <a:rPr lang="en-US" sz="2000" dirty="0">
                <a:hlinkClick r:id="rId3"/>
              </a:rPr>
              <a:t>House Rules</a:t>
            </a:r>
            <a:endParaRPr lang="en-US" sz="2000" dirty="0"/>
          </a:p>
          <a:p>
            <a:r>
              <a:rPr lang="en-US" sz="2000" dirty="0">
                <a:hlinkClick r:id="rId3"/>
              </a:rPr>
              <a:t>Senate Rules</a:t>
            </a:r>
            <a:endParaRPr lang="en-US" sz="2000" dirty="0"/>
          </a:p>
          <a:p>
            <a:r>
              <a:rPr lang="en-US" sz="2000" dirty="0">
                <a:hlinkClick r:id="rId3"/>
              </a:rPr>
              <a:t>Joint Rules</a:t>
            </a:r>
            <a:endParaRPr lang="en-US" sz="2000" dirty="0"/>
          </a:p>
          <a:p>
            <a:r>
              <a:rPr lang="en-US" sz="2000" i="1" dirty="0"/>
              <a:t>Mason’s Manual of Legislative Procedure</a:t>
            </a:r>
          </a:p>
          <a:p>
            <a:r>
              <a:rPr lang="en-US" sz="2000" dirty="0">
                <a:hlinkClick r:id="rId3"/>
              </a:rPr>
              <a:t>Legislative Council Policies</a:t>
            </a:r>
            <a:endParaRPr lang="en-US" sz="2000" dirty="0"/>
          </a:p>
        </p:txBody>
      </p:sp>
      <p:sp>
        <p:nvSpPr>
          <p:cNvPr id="4" name="Content Placeholder 3">
            <a:extLst>
              <a:ext uri="{FF2B5EF4-FFF2-40B4-BE49-F238E27FC236}">
                <a16:creationId xmlns:a16="http://schemas.microsoft.com/office/drawing/2014/main" id="{8CB51747-576A-2AFC-7F49-B09283433268}"/>
              </a:ext>
            </a:extLst>
          </p:cNvPr>
          <p:cNvSpPr>
            <a:spLocks noGrp="1"/>
          </p:cNvSpPr>
          <p:nvPr>
            <p:ph sz="half" idx="2"/>
          </p:nvPr>
        </p:nvSpPr>
        <p:spPr>
          <a:xfrm>
            <a:off x="4559379" y="1707214"/>
            <a:ext cx="4188934" cy="4351338"/>
          </a:xfrm>
        </p:spPr>
        <p:txBody>
          <a:bodyPr>
            <a:noAutofit/>
          </a:bodyPr>
          <a:lstStyle/>
          <a:p>
            <a:r>
              <a:rPr lang="en-US" sz="2000" dirty="0"/>
              <a:t>Legislative Council Service</a:t>
            </a:r>
          </a:p>
          <a:p>
            <a:pPr lvl="1"/>
            <a:r>
              <a:rPr lang="en-US" sz="2000" dirty="0">
                <a:hlinkClick r:id="rId3"/>
              </a:rPr>
              <a:t>Chapter 2, Article 1, NMSA 1978</a:t>
            </a:r>
            <a:endParaRPr lang="en-US" sz="2000" dirty="0"/>
          </a:p>
          <a:p>
            <a:r>
              <a:rPr lang="en-US" sz="2000" dirty="0"/>
              <a:t>Legislative Finance Committee</a:t>
            </a:r>
          </a:p>
          <a:p>
            <a:pPr lvl="1"/>
            <a:r>
              <a:rPr lang="en-US" sz="2000" dirty="0">
                <a:hlinkClick r:id="rId3"/>
              </a:rPr>
              <a:t>Chapter 2, Article 5, NMSA 1978</a:t>
            </a:r>
            <a:endParaRPr lang="en-US" sz="2000" dirty="0"/>
          </a:p>
          <a:p>
            <a:r>
              <a:rPr lang="en-US" sz="2000" dirty="0"/>
              <a:t>Legislative Education Study Committee </a:t>
            </a:r>
          </a:p>
          <a:p>
            <a:pPr lvl="1"/>
            <a:r>
              <a:rPr lang="en-US" sz="2000" dirty="0">
                <a:hlinkClick r:id="rId3"/>
              </a:rPr>
              <a:t>Chapter 2, Article 10, NMSA 1978</a:t>
            </a:r>
            <a:endParaRPr lang="en-US" sz="2000" dirty="0"/>
          </a:p>
          <a:p>
            <a:r>
              <a:rPr lang="en-US" sz="2000" dirty="0"/>
              <a:t>Interim Activities of the House and Senate Chief Clerks</a:t>
            </a:r>
          </a:p>
          <a:p>
            <a:pPr lvl="1"/>
            <a:r>
              <a:rPr lang="en-US" sz="2000" dirty="0">
                <a:hlinkClick r:id="rId3"/>
              </a:rPr>
              <a:t>Chapter 2, Article 14, NMSA 1978</a:t>
            </a:r>
            <a:endParaRPr lang="en-US" sz="2000" dirty="0"/>
          </a:p>
          <a:p>
            <a:r>
              <a:rPr lang="en-US" sz="2000" dirty="0"/>
              <a:t>Feed Bill – HB 1</a:t>
            </a:r>
          </a:p>
          <a:p>
            <a:pPr lvl="1"/>
            <a:r>
              <a:rPr lang="en-US" sz="2000" dirty="0"/>
              <a:t>Annual appropriations for the legislature</a:t>
            </a:r>
          </a:p>
        </p:txBody>
      </p:sp>
      <p:sp>
        <p:nvSpPr>
          <p:cNvPr id="5" name="Slide Number Placeholder 4">
            <a:extLst>
              <a:ext uri="{FF2B5EF4-FFF2-40B4-BE49-F238E27FC236}">
                <a16:creationId xmlns:a16="http://schemas.microsoft.com/office/drawing/2014/main" id="{2EDF63C7-E1A2-BD9C-0E70-3F455A0DD0E8}"/>
              </a:ext>
            </a:extLst>
          </p:cNvPr>
          <p:cNvSpPr>
            <a:spLocks noGrp="1"/>
          </p:cNvSpPr>
          <p:nvPr>
            <p:ph type="sldNum" sz="quarter" idx="12"/>
          </p:nvPr>
        </p:nvSpPr>
        <p:spPr/>
        <p:txBody>
          <a:bodyPr/>
          <a:lstStyle/>
          <a:p>
            <a:fld id="{3AA5DCBE-3E59-4014-82E5-38B6DD8CDCC8}" type="slidenum">
              <a:rPr lang="en-US" smtClean="0"/>
              <a:pPr/>
              <a:t>12</a:t>
            </a:fld>
            <a:endParaRPr lang="en-US"/>
          </a:p>
        </p:txBody>
      </p:sp>
    </p:spTree>
    <p:extLst>
      <p:ext uri="{BB962C8B-B14F-4D97-AF65-F5344CB8AC3E}">
        <p14:creationId xmlns:p14="http://schemas.microsoft.com/office/powerpoint/2010/main" val="103683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Publications &amp; Resources</a:t>
            </a:r>
          </a:p>
        </p:txBody>
      </p:sp>
      <p:sp>
        <p:nvSpPr>
          <p:cNvPr id="3" name="Content Placeholder 2"/>
          <p:cNvSpPr>
            <a:spLocks noGrp="1"/>
          </p:cNvSpPr>
          <p:nvPr>
            <p:ph idx="1"/>
          </p:nvPr>
        </p:nvSpPr>
        <p:spPr>
          <a:xfrm>
            <a:off x="628650" y="1523999"/>
            <a:ext cx="7886700" cy="4832351"/>
          </a:xfrm>
        </p:spPr>
        <p:txBody>
          <a:bodyPr>
            <a:noAutofit/>
          </a:bodyPr>
          <a:lstStyle/>
          <a:p>
            <a:r>
              <a:rPr lang="en-US" sz="2000" dirty="0"/>
              <a:t>Bill Locators (by bill, legislator, subject)</a:t>
            </a:r>
          </a:p>
          <a:p>
            <a:r>
              <a:rPr lang="en-US" sz="2000" dirty="0"/>
              <a:t>Bills as introduced, amendments &amp; final version </a:t>
            </a:r>
          </a:p>
          <a:p>
            <a:r>
              <a:rPr lang="en-US" sz="2000" i="1" dirty="0">
                <a:hlinkClick r:id="rId3"/>
              </a:rPr>
              <a:t>Highlights</a:t>
            </a:r>
            <a:endParaRPr lang="en-US" sz="2000" i="1" dirty="0"/>
          </a:p>
          <a:p>
            <a:r>
              <a:rPr lang="en-US" sz="2000" i="1" dirty="0">
                <a:hlinkClick r:id="rId3"/>
              </a:rPr>
              <a:t>Pros &amp; Cons</a:t>
            </a:r>
            <a:r>
              <a:rPr lang="en-US" sz="2000" dirty="0"/>
              <a:t> – constitutional amendments</a:t>
            </a:r>
          </a:p>
          <a:p>
            <a:r>
              <a:rPr lang="en-US" sz="2000" i="1" dirty="0">
                <a:hlinkClick r:id="rId3"/>
              </a:rPr>
              <a:t>Piecemeal Amendment of the Constitution of New Mexico</a:t>
            </a:r>
            <a:endParaRPr lang="en-US" sz="2000" i="1" dirty="0"/>
          </a:p>
          <a:p>
            <a:r>
              <a:rPr lang="en-US" sz="2000" dirty="0"/>
              <a:t>Legislative agency studies &amp; reports</a:t>
            </a:r>
          </a:p>
          <a:p>
            <a:r>
              <a:rPr lang="en-US" sz="2000" dirty="0"/>
              <a:t>Interim committee handouts &amp; information </a:t>
            </a:r>
          </a:p>
          <a:p>
            <a:r>
              <a:rPr lang="en-US" sz="2000" i="1" dirty="0">
                <a:hlinkClick r:id="rId3"/>
              </a:rPr>
              <a:t>Biennial Report of the Legislative Council and the Legislative Council Service</a:t>
            </a:r>
            <a:endParaRPr lang="en-US" sz="2000" i="1" dirty="0"/>
          </a:p>
          <a:p>
            <a:r>
              <a:rPr lang="en-US" sz="2000" dirty="0"/>
              <a:t>Legislative library </a:t>
            </a:r>
          </a:p>
          <a:p>
            <a:r>
              <a:rPr lang="en-US" sz="2000" dirty="0"/>
              <a:t>Webcasting of committee &amp; floor sessions</a:t>
            </a:r>
          </a:p>
          <a:p>
            <a:r>
              <a:rPr lang="en-US" sz="2000" dirty="0"/>
              <a:t>National Conference of State Legislatures (NCSL)</a:t>
            </a:r>
          </a:p>
          <a:p>
            <a:r>
              <a:rPr lang="en-US" sz="2000" dirty="0"/>
              <a:t>Council of State Governments (CSG)</a:t>
            </a:r>
          </a:p>
        </p:txBody>
      </p:sp>
      <p:sp>
        <p:nvSpPr>
          <p:cNvPr id="4" name="Slide Number Placeholder 3">
            <a:extLst>
              <a:ext uri="{FF2B5EF4-FFF2-40B4-BE49-F238E27FC236}">
                <a16:creationId xmlns:a16="http://schemas.microsoft.com/office/drawing/2014/main" id="{AEDA278C-9A69-1F10-53D8-138711677770}"/>
              </a:ext>
            </a:extLst>
          </p:cNvPr>
          <p:cNvSpPr>
            <a:spLocks noGrp="1"/>
          </p:cNvSpPr>
          <p:nvPr>
            <p:ph type="sldNum" sz="quarter" idx="12"/>
          </p:nvPr>
        </p:nvSpPr>
        <p:spPr/>
        <p:txBody>
          <a:bodyPr/>
          <a:lstStyle/>
          <a:p>
            <a:fld id="{3AA5DCBE-3E59-4014-82E5-38B6DD8CDCC8}"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Interim Activities</a:t>
            </a:r>
          </a:p>
        </p:txBody>
      </p:sp>
      <p:sp>
        <p:nvSpPr>
          <p:cNvPr id="3" name="Content Placeholder 2"/>
          <p:cNvSpPr>
            <a:spLocks noGrp="1"/>
          </p:cNvSpPr>
          <p:nvPr>
            <p:ph idx="1"/>
          </p:nvPr>
        </p:nvSpPr>
        <p:spPr/>
        <p:txBody>
          <a:bodyPr>
            <a:normAutofit/>
          </a:bodyPr>
          <a:lstStyle/>
          <a:p>
            <a:r>
              <a:rPr lang="en-US" sz="2000" cap="all" dirty="0"/>
              <a:t>Legislative Council</a:t>
            </a:r>
          </a:p>
          <a:p>
            <a:r>
              <a:rPr lang="en-US" sz="2000" dirty="0"/>
              <a:t>Legislative Council Service</a:t>
            </a:r>
          </a:p>
          <a:p>
            <a:pPr lvl="1"/>
            <a:r>
              <a:rPr lang="en-US" sz="2000" dirty="0"/>
              <a:t>Interim committees</a:t>
            </a:r>
          </a:p>
          <a:p>
            <a:pPr lvl="1"/>
            <a:r>
              <a:rPr lang="en-US" sz="2000" dirty="0"/>
              <a:t>Over 20 study and oversight committees, task forces, commissions and subcommittees</a:t>
            </a:r>
          </a:p>
          <a:p>
            <a:r>
              <a:rPr lang="en-US" sz="2000" dirty="0"/>
              <a:t>Legislative Finance Committee</a:t>
            </a:r>
          </a:p>
          <a:p>
            <a:pPr lvl="1"/>
            <a:r>
              <a:rPr lang="en-US" sz="2000" dirty="0"/>
              <a:t>General Appropriations Act</a:t>
            </a:r>
          </a:p>
          <a:p>
            <a:pPr lvl="1"/>
            <a:r>
              <a:rPr lang="en-US" sz="2000" dirty="0"/>
              <a:t>Program evaluation</a:t>
            </a:r>
          </a:p>
          <a:p>
            <a:r>
              <a:rPr lang="en-US" sz="2000" dirty="0"/>
              <a:t>Legislative Education Study Committee</a:t>
            </a:r>
          </a:p>
          <a:p>
            <a:pPr lvl="1"/>
            <a:r>
              <a:rPr lang="en-US" sz="2000" dirty="0"/>
              <a:t>K-12 education policy &amp; planning oversight</a:t>
            </a:r>
          </a:p>
          <a:p>
            <a:r>
              <a:rPr lang="en-US" sz="2000" dirty="0"/>
              <a:t>House and Senate Chief Clerks</a:t>
            </a:r>
          </a:p>
          <a:p>
            <a:pPr lvl="1"/>
            <a:r>
              <a:rPr lang="en-US" sz="2000" dirty="0"/>
              <a:t>Constituent Services</a:t>
            </a:r>
          </a:p>
        </p:txBody>
      </p:sp>
      <p:sp>
        <p:nvSpPr>
          <p:cNvPr id="4" name="Slide Number Placeholder 3">
            <a:extLst>
              <a:ext uri="{FF2B5EF4-FFF2-40B4-BE49-F238E27FC236}">
                <a16:creationId xmlns:a16="http://schemas.microsoft.com/office/drawing/2014/main" id="{45CB59E6-75D9-05DC-5993-A5ED1E924900}"/>
              </a:ext>
            </a:extLst>
          </p:cNvPr>
          <p:cNvSpPr>
            <a:spLocks noGrp="1"/>
          </p:cNvSpPr>
          <p:nvPr>
            <p:ph type="sldNum" sz="quarter" idx="12"/>
          </p:nvPr>
        </p:nvSpPr>
        <p:spPr/>
        <p:txBody>
          <a:bodyPr/>
          <a:lstStyle/>
          <a:p>
            <a:fld id="{3AA5DCBE-3E59-4014-82E5-38B6DD8CDCC8}" type="slidenum">
              <a:rPr lang="en-US" smtClean="0"/>
              <a:pPr/>
              <a:t>14</a:t>
            </a:fld>
            <a:endParaRPr lang="en-US"/>
          </a:p>
        </p:txBody>
      </p:sp>
    </p:spTree>
    <p:extLst>
      <p:ext uri="{BB962C8B-B14F-4D97-AF65-F5344CB8AC3E}">
        <p14:creationId xmlns:p14="http://schemas.microsoft.com/office/powerpoint/2010/main" val="387532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46AC-F425-9F6E-4BCA-93AB5DE507EC}"/>
              </a:ext>
            </a:extLst>
          </p:cNvPr>
          <p:cNvSpPr>
            <a:spLocks noGrp="1"/>
          </p:cNvSpPr>
          <p:nvPr>
            <p:ph type="title"/>
          </p:nvPr>
        </p:nvSpPr>
        <p:spPr/>
        <p:txBody>
          <a:bodyPr>
            <a:normAutofit/>
          </a:bodyPr>
          <a:lstStyle/>
          <a:p>
            <a:pPr algn="ctr"/>
            <a:r>
              <a:rPr lang="en-US" sz="2400" dirty="0">
                <a:solidFill>
                  <a:srgbClr val="333333"/>
                </a:solidFill>
                <a:latin typeface="Helvetica Neue"/>
              </a:rPr>
              <a:t>2024 – </a:t>
            </a:r>
            <a:r>
              <a:rPr lang="en-US" sz="2400" b="0" i="0" dirty="0">
                <a:solidFill>
                  <a:srgbClr val="333333"/>
                </a:solidFill>
                <a:effectLst/>
                <a:latin typeface="Helvetica Neue"/>
              </a:rPr>
              <a:t>Second Session of the 56th Legislature</a:t>
            </a:r>
            <a:endParaRPr lang="en-US" sz="2400" dirty="0"/>
          </a:p>
        </p:txBody>
      </p:sp>
      <p:sp>
        <p:nvSpPr>
          <p:cNvPr id="3" name="Content Placeholder 2">
            <a:extLst>
              <a:ext uri="{FF2B5EF4-FFF2-40B4-BE49-F238E27FC236}">
                <a16:creationId xmlns:a16="http://schemas.microsoft.com/office/drawing/2014/main" id="{6DEEE430-2753-D24D-8E0A-3CB9DD2ADF15}"/>
              </a:ext>
            </a:extLst>
          </p:cNvPr>
          <p:cNvSpPr>
            <a:spLocks noGrp="1"/>
          </p:cNvSpPr>
          <p:nvPr>
            <p:ph sz="half" idx="1"/>
          </p:nvPr>
        </p:nvSpPr>
        <p:spPr>
          <a:xfrm>
            <a:off x="628650" y="1825625"/>
            <a:ext cx="2724150" cy="4351338"/>
          </a:xfrm>
        </p:spPr>
        <p:txBody>
          <a:bodyPr>
            <a:normAutofit/>
          </a:bodyPr>
          <a:lstStyle/>
          <a:p>
            <a:pPr marL="0" indent="0" algn="r">
              <a:buNone/>
            </a:pPr>
            <a:r>
              <a:rPr lang="en-US" sz="2000" dirty="0"/>
              <a:t>January 2 – January 12</a:t>
            </a:r>
          </a:p>
          <a:p>
            <a:pPr marL="0" indent="0" algn="r">
              <a:buNone/>
            </a:pPr>
            <a:r>
              <a:rPr lang="en-US" sz="2000" dirty="0"/>
              <a:t>January 16</a:t>
            </a:r>
          </a:p>
          <a:p>
            <a:pPr marL="0" indent="0" algn="r">
              <a:buNone/>
            </a:pPr>
            <a:r>
              <a:rPr lang="en-US" sz="2000" dirty="0"/>
              <a:t>January 31</a:t>
            </a:r>
          </a:p>
          <a:p>
            <a:pPr marL="0" indent="0" algn="r">
              <a:buNone/>
            </a:pPr>
            <a:r>
              <a:rPr lang="en-US" sz="2000" dirty="0"/>
              <a:t>February 15</a:t>
            </a:r>
          </a:p>
          <a:p>
            <a:pPr marL="0" indent="0" algn="r">
              <a:buNone/>
            </a:pPr>
            <a:r>
              <a:rPr lang="en-US" sz="2000" dirty="0"/>
              <a:t>March 6</a:t>
            </a:r>
          </a:p>
          <a:p>
            <a:pPr marL="0" indent="0" algn="r">
              <a:buNone/>
            </a:pPr>
            <a:endParaRPr lang="en-US" sz="2000" dirty="0"/>
          </a:p>
          <a:p>
            <a:pPr marL="0" indent="0" algn="r">
              <a:buNone/>
            </a:pPr>
            <a:r>
              <a:rPr lang="en-US" sz="2000" dirty="0"/>
              <a:t>May 15</a:t>
            </a:r>
          </a:p>
        </p:txBody>
      </p:sp>
      <p:sp>
        <p:nvSpPr>
          <p:cNvPr id="4" name="Content Placeholder 3">
            <a:extLst>
              <a:ext uri="{FF2B5EF4-FFF2-40B4-BE49-F238E27FC236}">
                <a16:creationId xmlns:a16="http://schemas.microsoft.com/office/drawing/2014/main" id="{B916D1D9-02C7-E590-5853-7961E11E2BF3}"/>
              </a:ext>
            </a:extLst>
          </p:cNvPr>
          <p:cNvSpPr>
            <a:spLocks noGrp="1"/>
          </p:cNvSpPr>
          <p:nvPr>
            <p:ph sz="half" idx="2"/>
          </p:nvPr>
        </p:nvSpPr>
        <p:spPr>
          <a:xfrm>
            <a:off x="3429000" y="1825625"/>
            <a:ext cx="5086350" cy="4351338"/>
          </a:xfrm>
        </p:spPr>
        <p:txBody>
          <a:bodyPr>
            <a:normAutofit/>
          </a:bodyPr>
          <a:lstStyle/>
          <a:p>
            <a:pPr marL="0" indent="0">
              <a:buNone/>
            </a:pPr>
            <a:r>
              <a:rPr lang="en-US" sz="2000" dirty="0"/>
              <a:t>Legislation may be </a:t>
            </a:r>
            <a:r>
              <a:rPr lang="en-US" sz="2000" dirty="0" err="1"/>
              <a:t>prefiled</a:t>
            </a:r>
            <a:endParaRPr lang="en-US" sz="2000" dirty="0"/>
          </a:p>
          <a:p>
            <a:pPr marL="0" indent="0">
              <a:buNone/>
            </a:pPr>
            <a:r>
              <a:rPr lang="en-US" sz="2000" dirty="0"/>
              <a:t>Opening day (noon)</a:t>
            </a:r>
          </a:p>
          <a:p>
            <a:pPr marL="0" indent="0">
              <a:buNone/>
            </a:pPr>
            <a:r>
              <a:rPr lang="en-US" sz="2000" dirty="0"/>
              <a:t>Deadline for introduction</a:t>
            </a:r>
          </a:p>
          <a:p>
            <a:pPr marL="0" indent="0">
              <a:buNone/>
            </a:pPr>
            <a:r>
              <a:rPr lang="en-US" sz="2000" dirty="0"/>
              <a:t>Session ends (noon)</a:t>
            </a:r>
          </a:p>
          <a:p>
            <a:pPr marL="0" indent="0">
              <a:buNone/>
            </a:pPr>
            <a:r>
              <a:rPr lang="en-US" sz="2000" dirty="0"/>
              <a:t>Legislation not acted upon by governor is pocket vetoed</a:t>
            </a:r>
          </a:p>
          <a:p>
            <a:pPr marL="0" indent="0">
              <a:buNone/>
            </a:pPr>
            <a:r>
              <a:rPr lang="en-US" sz="2000" dirty="0"/>
              <a:t>Effective date of legislation not a general appropriation bill or a bill carrying an emergency clause or other specified date</a:t>
            </a:r>
          </a:p>
        </p:txBody>
      </p:sp>
      <p:sp>
        <p:nvSpPr>
          <p:cNvPr id="5" name="Slide Number Placeholder 4">
            <a:extLst>
              <a:ext uri="{FF2B5EF4-FFF2-40B4-BE49-F238E27FC236}">
                <a16:creationId xmlns:a16="http://schemas.microsoft.com/office/drawing/2014/main" id="{12CBF4AA-DDA8-ED86-FDC4-78E999FB62A0}"/>
              </a:ext>
            </a:extLst>
          </p:cNvPr>
          <p:cNvSpPr>
            <a:spLocks noGrp="1"/>
          </p:cNvSpPr>
          <p:nvPr>
            <p:ph type="sldNum" sz="quarter" idx="12"/>
          </p:nvPr>
        </p:nvSpPr>
        <p:spPr/>
        <p:txBody>
          <a:bodyPr/>
          <a:lstStyle/>
          <a:p>
            <a:fld id="{3AA5DCBE-3E59-4014-82E5-38B6DD8CDCC8}" type="slidenum">
              <a:rPr lang="en-US" smtClean="0"/>
              <a:pPr/>
              <a:t>15</a:t>
            </a:fld>
            <a:endParaRPr lang="en-US"/>
          </a:p>
        </p:txBody>
      </p:sp>
    </p:spTree>
    <p:extLst>
      <p:ext uri="{BB962C8B-B14F-4D97-AF65-F5344CB8AC3E}">
        <p14:creationId xmlns:p14="http://schemas.microsoft.com/office/powerpoint/2010/main" val="379076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Representative democracy</a:t>
            </a:r>
          </a:p>
        </p:txBody>
      </p:sp>
      <p:sp>
        <p:nvSpPr>
          <p:cNvPr id="3" name="Content Placeholder 2"/>
          <p:cNvSpPr>
            <a:spLocks noGrp="1"/>
          </p:cNvSpPr>
          <p:nvPr>
            <p:ph idx="1"/>
          </p:nvPr>
        </p:nvSpPr>
        <p:spPr/>
        <p:txBody>
          <a:bodyPr>
            <a:normAutofit/>
          </a:bodyPr>
          <a:lstStyle/>
          <a:p>
            <a:pPr marL="0" indent="0">
              <a:lnSpc>
                <a:spcPct val="150000"/>
              </a:lnSpc>
              <a:buNone/>
            </a:pPr>
            <a:r>
              <a:rPr lang="en-US" sz="2000" dirty="0"/>
              <a:t>"For those ... who may yet be burdened by ... apprehensions concerning the legislature and the exercise of its broad discretionary powers, there should be the gentle reminder that </a:t>
            </a:r>
            <a:r>
              <a:rPr lang="en-US" sz="2000" b="1" i="1" dirty="0"/>
              <a:t>the first step on the road to totalitarianism has always been the destruction of the representative branch</a:t>
            </a:r>
            <a:r>
              <a:rPr lang="en-US" sz="2000" i="1" dirty="0"/>
              <a:t>.</a:t>
            </a:r>
            <a:r>
              <a:rPr lang="en-US" sz="2000" dirty="0"/>
              <a:t>  The representative branch, whatever may be the merits of the newer devices of democracy, remains the foundation of responsible government".</a:t>
            </a:r>
          </a:p>
          <a:p>
            <a:pPr marL="0" indent="0">
              <a:buNone/>
            </a:pPr>
            <a:endParaRPr lang="en-US" sz="2000" dirty="0"/>
          </a:p>
          <a:p>
            <a:pPr marL="0" indent="0">
              <a:buNone/>
            </a:pPr>
            <a:r>
              <a:rPr lang="en-US" sz="2000" dirty="0"/>
              <a:t>			- Dick </a:t>
            </a:r>
            <a:r>
              <a:rPr lang="en-US" sz="2000" dirty="0" err="1"/>
              <a:t>Folmar</a:t>
            </a:r>
            <a:r>
              <a:rPr lang="en-US" sz="2000" dirty="0"/>
              <a:t>, former assistant director of the LCS</a:t>
            </a:r>
          </a:p>
        </p:txBody>
      </p:sp>
      <p:sp>
        <p:nvSpPr>
          <p:cNvPr id="4" name="Slide Number Placeholder 3">
            <a:extLst>
              <a:ext uri="{FF2B5EF4-FFF2-40B4-BE49-F238E27FC236}">
                <a16:creationId xmlns:a16="http://schemas.microsoft.com/office/drawing/2014/main" id="{B1361F9E-9729-2C2A-383E-76E9C3335C5E}"/>
              </a:ext>
            </a:extLst>
          </p:cNvPr>
          <p:cNvSpPr>
            <a:spLocks noGrp="1"/>
          </p:cNvSpPr>
          <p:nvPr>
            <p:ph type="sldNum" sz="quarter" idx="12"/>
          </p:nvPr>
        </p:nvSpPr>
        <p:spPr/>
        <p:txBody>
          <a:bodyPr/>
          <a:lstStyle/>
          <a:p>
            <a:fld id="{3AA5DCBE-3E59-4014-82E5-38B6DD8CDCC8}" type="slidenum">
              <a:rPr lang="en-US" smtClean="0"/>
              <a:pPr/>
              <a:t>16</a:t>
            </a:fld>
            <a:endParaRPr lang="en-US"/>
          </a:p>
        </p:txBody>
      </p:sp>
    </p:spTree>
    <p:extLst>
      <p:ext uri="{BB962C8B-B14F-4D97-AF65-F5344CB8AC3E}">
        <p14:creationId xmlns:p14="http://schemas.microsoft.com/office/powerpoint/2010/main" val="116577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idx="1"/>
          </p:nvPr>
        </p:nvSpPr>
        <p:spPr>
          <a:xfrm>
            <a:off x="4724400" y="2133600"/>
            <a:ext cx="4267200" cy="3144332"/>
          </a:xfrm>
        </p:spPr>
        <p:txBody>
          <a:bodyPr>
            <a:normAutofit/>
          </a:bodyPr>
          <a:lstStyle/>
          <a:p>
            <a:r>
              <a:rPr lang="en-US" sz="2000" dirty="0" err="1"/>
              <a:t>Raúl</a:t>
            </a:r>
            <a:r>
              <a:rPr lang="en-US" sz="2000" dirty="0"/>
              <a:t> E. Burciaga, Esq.</a:t>
            </a:r>
          </a:p>
          <a:p>
            <a:r>
              <a:rPr lang="en-US" sz="2000" i="1" dirty="0"/>
              <a:t>Director</a:t>
            </a:r>
          </a:p>
          <a:p>
            <a:r>
              <a:rPr lang="en-US" sz="2000" i="1" dirty="0"/>
              <a:t>Legislative Council Service</a:t>
            </a:r>
          </a:p>
          <a:p>
            <a:r>
              <a:rPr lang="en-US" sz="2000" dirty="0"/>
              <a:t>505-986-4671	(o)</a:t>
            </a:r>
          </a:p>
          <a:p>
            <a:r>
              <a:rPr lang="en-US" sz="2000" dirty="0"/>
              <a:t>505-944-6383 (c)</a:t>
            </a:r>
          </a:p>
          <a:p>
            <a:r>
              <a:rPr lang="en-US" sz="2000" dirty="0"/>
              <a:t>raul.burciaga@nmlegis.gov</a:t>
            </a:r>
          </a:p>
          <a:p>
            <a:r>
              <a:rPr lang="en-US" sz="2000" dirty="0"/>
              <a:t>www.nmlegis.gov</a:t>
            </a:r>
          </a:p>
          <a:p>
            <a:endParaRPr lang="en-US" sz="2000" dirty="0"/>
          </a:p>
        </p:txBody>
      </p:sp>
      <p:sp>
        <p:nvSpPr>
          <p:cNvPr id="2" name="Slide Number Placeholder 1">
            <a:extLst>
              <a:ext uri="{FF2B5EF4-FFF2-40B4-BE49-F238E27FC236}">
                <a16:creationId xmlns:a16="http://schemas.microsoft.com/office/drawing/2014/main" id="{96A495E3-95FD-C3E3-E7DE-7BA42F4ED731}"/>
              </a:ext>
            </a:extLst>
          </p:cNvPr>
          <p:cNvSpPr>
            <a:spLocks noGrp="1"/>
          </p:cNvSpPr>
          <p:nvPr>
            <p:ph type="sldNum" sz="quarter" idx="12"/>
          </p:nvPr>
        </p:nvSpPr>
        <p:spPr/>
        <p:txBody>
          <a:bodyPr/>
          <a:lstStyle/>
          <a:p>
            <a:fld id="{3AA5DCBE-3E59-4014-82E5-38B6DD8CDCC8}"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91400" cy="1143000"/>
          </a:xfrm>
        </p:spPr>
        <p:txBody>
          <a:bodyPr>
            <a:normAutofit/>
          </a:bodyPr>
          <a:lstStyle/>
          <a:p>
            <a:r>
              <a:rPr lang="en-US" dirty="0"/>
              <a:t>New Mexico Legislature</a:t>
            </a:r>
          </a:p>
        </p:txBody>
      </p:sp>
      <p:sp>
        <p:nvSpPr>
          <p:cNvPr id="3" name="Content Placeholder 2"/>
          <p:cNvSpPr>
            <a:spLocks noGrp="1"/>
          </p:cNvSpPr>
          <p:nvPr>
            <p:ph idx="1"/>
          </p:nvPr>
        </p:nvSpPr>
        <p:spPr/>
        <p:txBody>
          <a:bodyPr>
            <a:normAutofit/>
          </a:bodyPr>
          <a:lstStyle/>
          <a:p>
            <a:r>
              <a:rPr lang="en-US" sz="2000" dirty="0"/>
              <a:t>Constitution:  three co-equal branches of government</a:t>
            </a:r>
          </a:p>
          <a:p>
            <a:pPr lvl="1"/>
            <a:r>
              <a:rPr lang="en-US" sz="2000" dirty="0"/>
              <a:t>Separation of powers – Article 3, NM Constitution</a:t>
            </a:r>
          </a:p>
          <a:p>
            <a:pPr lvl="1"/>
            <a:r>
              <a:rPr lang="en-US" sz="2000" dirty="0"/>
              <a:t>Legislature – Article 4, NM Constitution</a:t>
            </a:r>
          </a:p>
          <a:p>
            <a:r>
              <a:rPr lang="en-US" sz="2000" dirty="0"/>
              <a:t>Bicameral</a:t>
            </a:r>
          </a:p>
          <a:p>
            <a:pPr lvl="1"/>
            <a:r>
              <a:rPr lang="en-US" sz="2000" dirty="0"/>
              <a:t>House of Representatives – 70 members – Two-year terms       </a:t>
            </a:r>
          </a:p>
          <a:p>
            <a:pPr lvl="2"/>
            <a:r>
              <a:rPr lang="en-US" sz="2000" dirty="0"/>
              <a:t>(45 Democrats, 25 Republicans — 2023-2024 biennium)</a:t>
            </a:r>
          </a:p>
          <a:p>
            <a:pPr lvl="1"/>
            <a:r>
              <a:rPr lang="en-US" sz="2000" dirty="0"/>
              <a:t>Senate – 42 members – Four-year terms                                   </a:t>
            </a:r>
          </a:p>
          <a:p>
            <a:pPr lvl="2"/>
            <a:r>
              <a:rPr lang="en-US" sz="2000" dirty="0"/>
              <a:t>(27 Democrats, 15 Republicans — 2023-2024 biennium)</a:t>
            </a:r>
          </a:p>
          <a:p>
            <a:r>
              <a:rPr lang="en-US" sz="2000" dirty="0"/>
              <a:t>Deliberative process — </a:t>
            </a:r>
            <a:r>
              <a:rPr lang="en-US" sz="2000" i="1" dirty="0"/>
              <a:t>It’s not just about debate!</a:t>
            </a:r>
          </a:p>
          <a:p>
            <a:r>
              <a:rPr lang="en-US" sz="2000" dirty="0"/>
              <a:t>Protocols and unwritten rules — </a:t>
            </a:r>
            <a:r>
              <a:rPr lang="en-US" sz="2000" i="1" dirty="0"/>
              <a:t>Don’t make it personal!</a:t>
            </a:r>
            <a:endParaRPr lang="en-US" sz="2000" dirty="0"/>
          </a:p>
          <a:p>
            <a:pPr lvl="1"/>
            <a:endParaRPr lang="en-US" sz="2000" dirty="0"/>
          </a:p>
        </p:txBody>
      </p:sp>
      <p:pic>
        <p:nvPicPr>
          <p:cNvPr id="2050" name="Picture 2" descr="C:\Users\Amy.Chavez-Romero\AppData\Local\Microsoft\Windows\INetCache\IE\O8IAXZT5\NewMexico-StateSeal.svg[1].png"/>
          <p:cNvPicPr>
            <a:picLocks noChangeAspect="1" noChangeArrowheads="1"/>
          </p:cNvPicPr>
          <p:nvPr/>
        </p:nvPicPr>
        <p:blipFill>
          <a:blip r:embed="rId3" cstate="print"/>
          <a:srcRect/>
          <a:stretch>
            <a:fillRect/>
          </a:stretch>
        </p:blipFill>
        <p:spPr bwMode="auto">
          <a:xfrm>
            <a:off x="381000" y="381000"/>
            <a:ext cx="754592" cy="762000"/>
          </a:xfrm>
          <a:prstGeom prst="rect">
            <a:avLst/>
          </a:prstGeom>
          <a:noFill/>
        </p:spPr>
      </p:pic>
      <p:sp>
        <p:nvSpPr>
          <p:cNvPr id="4" name="Slide Number Placeholder 3">
            <a:extLst>
              <a:ext uri="{FF2B5EF4-FFF2-40B4-BE49-F238E27FC236}">
                <a16:creationId xmlns:a16="http://schemas.microsoft.com/office/drawing/2014/main" id="{0A4CC02E-8B89-2E22-4E63-5BFEE27F642A}"/>
              </a:ext>
            </a:extLst>
          </p:cNvPr>
          <p:cNvSpPr>
            <a:spLocks noGrp="1"/>
          </p:cNvSpPr>
          <p:nvPr>
            <p:ph type="sldNum" sz="quarter" idx="12"/>
          </p:nvPr>
        </p:nvSpPr>
        <p:spPr/>
        <p:txBody>
          <a:bodyPr/>
          <a:lstStyle/>
          <a:p>
            <a:fld id="{3AA5DCBE-3E59-4014-82E5-38B6DD8CDCC8}"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Sessions</a:t>
            </a:r>
          </a:p>
        </p:txBody>
      </p:sp>
      <p:sp>
        <p:nvSpPr>
          <p:cNvPr id="3" name="Content Placeholder 2"/>
          <p:cNvSpPr>
            <a:spLocks noGrp="1"/>
          </p:cNvSpPr>
          <p:nvPr>
            <p:ph idx="1"/>
          </p:nvPr>
        </p:nvSpPr>
        <p:spPr>
          <a:xfrm>
            <a:off x="443564" y="2209799"/>
            <a:ext cx="8229600" cy="4038601"/>
          </a:xfrm>
        </p:spPr>
        <p:txBody>
          <a:bodyPr>
            <a:normAutofit/>
          </a:bodyPr>
          <a:lstStyle/>
          <a:p>
            <a:r>
              <a:rPr lang="en-US" sz="2000" dirty="0"/>
              <a:t>Regular sessions</a:t>
            </a:r>
          </a:p>
          <a:p>
            <a:pPr lvl="1"/>
            <a:r>
              <a:rPr lang="en-US" sz="2000" dirty="0"/>
              <a:t>Odd-numbered years—60 days</a:t>
            </a:r>
          </a:p>
          <a:p>
            <a:pPr lvl="1"/>
            <a:r>
              <a:rPr lang="en-US" sz="2000" dirty="0"/>
              <a:t>Even-numbered years—30 days</a:t>
            </a:r>
          </a:p>
          <a:p>
            <a:pPr lvl="2"/>
            <a:r>
              <a:rPr lang="en-US" sz="2000" dirty="0"/>
              <a:t>Budget, appropriation &amp; revenue bills</a:t>
            </a:r>
          </a:p>
          <a:p>
            <a:pPr lvl="2"/>
            <a:r>
              <a:rPr lang="en-US" sz="2000" dirty="0"/>
              <a:t>Bills with special messages from the governor</a:t>
            </a:r>
          </a:p>
          <a:p>
            <a:pPr lvl="2"/>
            <a:r>
              <a:rPr lang="en-US" sz="2000" dirty="0"/>
              <a:t>Bills of the last previous regular session vetoed by the governor</a:t>
            </a:r>
          </a:p>
          <a:p>
            <a:r>
              <a:rPr lang="en-US" sz="2000" dirty="0"/>
              <a:t>Special sessions – not to exceed 30 days</a:t>
            </a:r>
          </a:p>
          <a:p>
            <a:pPr lvl="1"/>
            <a:r>
              <a:rPr lang="en-US" sz="2000" dirty="0"/>
              <a:t>Called by the governor – open to items in the proclamation</a:t>
            </a:r>
          </a:p>
          <a:p>
            <a:r>
              <a:rPr lang="en-US" sz="2000" dirty="0"/>
              <a:t>Extraordinary sessions – not to exceed 30 days</a:t>
            </a:r>
          </a:p>
          <a:p>
            <a:pPr lvl="1"/>
            <a:r>
              <a:rPr lang="en-US" sz="2000" dirty="0"/>
              <a:t>Called by the legislature – open to all purposes</a:t>
            </a:r>
          </a:p>
        </p:txBody>
      </p:sp>
      <p:pic>
        <p:nvPicPr>
          <p:cNvPr id="5" name="Picture 4" descr="Senate chambers.jpg"/>
          <p:cNvPicPr>
            <a:picLocks noChangeAspect="1"/>
          </p:cNvPicPr>
          <p:nvPr/>
        </p:nvPicPr>
        <p:blipFill>
          <a:blip r:embed="rId3" cstate="print"/>
          <a:stretch>
            <a:fillRect/>
          </a:stretch>
        </p:blipFill>
        <p:spPr>
          <a:xfrm>
            <a:off x="6400800" y="1371600"/>
            <a:ext cx="2286000" cy="1676400"/>
          </a:xfrm>
          <a:prstGeom prst="rect">
            <a:avLst/>
          </a:prstGeom>
        </p:spPr>
      </p:pic>
      <p:sp>
        <p:nvSpPr>
          <p:cNvPr id="4" name="Slide Number Placeholder 3">
            <a:extLst>
              <a:ext uri="{FF2B5EF4-FFF2-40B4-BE49-F238E27FC236}">
                <a16:creationId xmlns:a16="http://schemas.microsoft.com/office/drawing/2014/main" id="{83B64559-5972-152C-5972-318B03BDAFDD}"/>
              </a:ext>
            </a:extLst>
          </p:cNvPr>
          <p:cNvSpPr>
            <a:spLocks noGrp="1"/>
          </p:cNvSpPr>
          <p:nvPr>
            <p:ph type="sldNum" sz="quarter" idx="12"/>
          </p:nvPr>
        </p:nvSpPr>
        <p:spPr/>
        <p:txBody>
          <a:bodyPr/>
          <a:lstStyle/>
          <a:p>
            <a:fld id="{3AA5DCBE-3E59-4014-82E5-38B6DD8CDCC8}"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Council Service</a:t>
            </a:r>
          </a:p>
        </p:txBody>
      </p:sp>
      <p:sp>
        <p:nvSpPr>
          <p:cNvPr id="3" name="Content Placeholder 2"/>
          <p:cNvSpPr>
            <a:spLocks noGrp="1"/>
          </p:cNvSpPr>
          <p:nvPr>
            <p:ph idx="1"/>
          </p:nvPr>
        </p:nvSpPr>
        <p:spPr/>
        <p:txBody>
          <a:bodyPr>
            <a:noAutofit/>
          </a:bodyPr>
          <a:lstStyle/>
          <a:p>
            <a:r>
              <a:rPr lang="en-US" sz="2000" dirty="0"/>
              <a:t>Chapter 2, Article 3 NMSA 1978</a:t>
            </a:r>
          </a:p>
          <a:p>
            <a:pPr lvl="1"/>
            <a:r>
              <a:rPr lang="en-US" sz="2000" dirty="0"/>
              <a:t>Created in 1951</a:t>
            </a:r>
          </a:p>
          <a:p>
            <a:pPr lvl="1"/>
            <a:r>
              <a:rPr lang="en-US" sz="2000" dirty="0"/>
              <a:t>Primary duties in </a:t>
            </a:r>
            <a:r>
              <a:rPr lang="en-US" sz="2000" dirty="0">
                <a:hlinkClick r:id="rId3"/>
              </a:rPr>
              <a:t>Section 2-3-8 NMSA 1978</a:t>
            </a:r>
            <a:endParaRPr lang="en-US" sz="2000" dirty="0"/>
          </a:p>
          <a:p>
            <a:pPr lvl="1"/>
            <a:r>
              <a:rPr lang="en-US" sz="2000" dirty="0"/>
              <a:t>Duties expanded significantly since its creation</a:t>
            </a:r>
          </a:p>
          <a:p>
            <a:pPr lvl="1"/>
            <a:r>
              <a:rPr lang="en-US" sz="2000" dirty="0"/>
              <a:t>Bill drafting and legal research</a:t>
            </a:r>
          </a:p>
          <a:p>
            <a:pPr lvl="1"/>
            <a:r>
              <a:rPr lang="en-US" sz="2000" dirty="0"/>
              <a:t>Impartial and accurate information</a:t>
            </a:r>
          </a:p>
          <a:p>
            <a:pPr lvl="1"/>
            <a:r>
              <a:rPr lang="en-US" sz="2000" dirty="0"/>
              <a:t>Document production – not just bill drafting</a:t>
            </a:r>
          </a:p>
          <a:p>
            <a:pPr lvl="1"/>
            <a:r>
              <a:rPr lang="en-US" sz="2000" dirty="0"/>
              <a:t>Capital outlay research, drafting &amp; reports</a:t>
            </a:r>
          </a:p>
          <a:p>
            <a:pPr lvl="1"/>
            <a:r>
              <a:rPr lang="en-US" sz="2000" dirty="0"/>
              <a:t>Interim committee staff</a:t>
            </a:r>
          </a:p>
          <a:p>
            <a:pPr lvl="1"/>
            <a:r>
              <a:rPr lang="en-US" sz="2000" dirty="0"/>
              <a:t>IT – website, webcasts and cybersecurity</a:t>
            </a:r>
          </a:p>
          <a:p>
            <a:pPr lvl="1"/>
            <a:r>
              <a:rPr lang="en-US" sz="2000" dirty="0"/>
              <a:t>General information &amp; assistance</a:t>
            </a:r>
          </a:p>
          <a:p>
            <a:pPr lvl="1"/>
            <a:r>
              <a:rPr lang="en-US" sz="2000" dirty="0"/>
              <a:t>Ethics complaints, impeachment efforts</a:t>
            </a:r>
          </a:p>
          <a:p>
            <a:pPr lvl="1"/>
            <a:r>
              <a:rPr lang="en-US" sz="2000" dirty="0"/>
              <a:t>Care, custody, maintenance and security of the State Capitol</a:t>
            </a:r>
          </a:p>
        </p:txBody>
      </p:sp>
      <p:pic>
        <p:nvPicPr>
          <p:cNvPr id="7" name="Picture 6" descr="kids2.jpg"/>
          <p:cNvPicPr>
            <a:picLocks noChangeAspect="1"/>
          </p:cNvPicPr>
          <p:nvPr/>
        </p:nvPicPr>
        <p:blipFill>
          <a:blip r:embed="rId4" cstate="print"/>
          <a:stretch>
            <a:fillRect/>
          </a:stretch>
        </p:blipFill>
        <p:spPr>
          <a:xfrm>
            <a:off x="6172200" y="2286000"/>
            <a:ext cx="2895600" cy="2514600"/>
          </a:xfrm>
          <a:prstGeom prst="rect">
            <a:avLst/>
          </a:prstGeom>
        </p:spPr>
      </p:pic>
      <p:sp>
        <p:nvSpPr>
          <p:cNvPr id="4" name="Slide Number Placeholder 3">
            <a:extLst>
              <a:ext uri="{FF2B5EF4-FFF2-40B4-BE49-F238E27FC236}">
                <a16:creationId xmlns:a16="http://schemas.microsoft.com/office/drawing/2014/main" id="{D0108909-DE74-2D37-1E34-34FB62CAF424}"/>
              </a:ext>
            </a:extLst>
          </p:cNvPr>
          <p:cNvSpPr>
            <a:spLocks noGrp="1"/>
          </p:cNvSpPr>
          <p:nvPr>
            <p:ph type="sldNum" sz="quarter" idx="12"/>
          </p:nvPr>
        </p:nvSpPr>
        <p:spPr/>
        <p:txBody>
          <a:bodyPr/>
          <a:lstStyle/>
          <a:p>
            <a:fld id="{3AA5DCBE-3E59-4014-82E5-38B6DD8CDCC8}"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2DCA-E89C-A0F0-2DA4-F4A93273F7B4}"/>
              </a:ext>
            </a:extLst>
          </p:cNvPr>
          <p:cNvSpPr>
            <a:spLocks noGrp="1"/>
          </p:cNvSpPr>
          <p:nvPr>
            <p:ph type="title"/>
          </p:nvPr>
        </p:nvSpPr>
        <p:spPr>
          <a:xfrm>
            <a:off x="628650" y="381000"/>
            <a:ext cx="7886700" cy="1325563"/>
          </a:xfrm>
        </p:spPr>
        <p:txBody>
          <a:bodyPr>
            <a:normAutofit/>
          </a:bodyPr>
          <a:lstStyle/>
          <a:p>
            <a:r>
              <a:rPr lang="en-US" sz="2800" dirty="0"/>
              <a:t>Nonpartisan and Confidentiality Requirements	</a:t>
            </a:r>
          </a:p>
        </p:txBody>
      </p:sp>
      <p:sp>
        <p:nvSpPr>
          <p:cNvPr id="3" name="Content Placeholder 2">
            <a:extLst>
              <a:ext uri="{FF2B5EF4-FFF2-40B4-BE49-F238E27FC236}">
                <a16:creationId xmlns:a16="http://schemas.microsoft.com/office/drawing/2014/main" id="{D3EED13E-0C10-AA86-FD40-61184A8184A1}"/>
              </a:ext>
            </a:extLst>
          </p:cNvPr>
          <p:cNvSpPr>
            <a:spLocks noGrp="1"/>
          </p:cNvSpPr>
          <p:nvPr>
            <p:ph idx="1"/>
          </p:nvPr>
        </p:nvSpPr>
        <p:spPr/>
        <p:txBody>
          <a:bodyPr>
            <a:normAutofit/>
          </a:bodyPr>
          <a:lstStyle/>
          <a:p>
            <a:r>
              <a:rPr lang="en-US" sz="2000" dirty="0"/>
              <a:t>Section 2-3-13 NMSA 1978</a:t>
            </a:r>
          </a:p>
          <a:p>
            <a:r>
              <a:rPr lang="en-US" sz="2000" b="0" i="0" dirty="0">
                <a:solidFill>
                  <a:srgbClr val="000000"/>
                </a:solidFill>
                <a:effectLst/>
              </a:rPr>
              <a:t>“Neither the director nor any employee of the council service shall reveal to any person outside of the service the contents or nature of any request or statement for service, except with the consent of the person making such request or statement. They shall not urge or oppose any legislation, nor give to any member of the legislature advice concerning the economic or social effect of any bill or proposed bill except upon the request of such member.”</a:t>
            </a:r>
          </a:p>
          <a:p>
            <a:r>
              <a:rPr lang="en-US" sz="2000" dirty="0">
                <a:solidFill>
                  <a:srgbClr val="000000"/>
                </a:solidFill>
              </a:rPr>
              <a:t>Confidentiality – Privileges and Immunity (Speech &amp; Debate)</a:t>
            </a:r>
          </a:p>
          <a:p>
            <a:r>
              <a:rPr lang="en-US" sz="2000" dirty="0">
                <a:solidFill>
                  <a:srgbClr val="000000"/>
                </a:solidFill>
              </a:rPr>
              <a:t>Nonpartisan – Focus on the institution; preserve, protect and promote the institution; “strict regard to the division of powers among the legislative, executive and judicial branches”</a:t>
            </a:r>
            <a:endParaRPr lang="en-US" sz="2000" dirty="0"/>
          </a:p>
        </p:txBody>
      </p:sp>
      <p:sp>
        <p:nvSpPr>
          <p:cNvPr id="4" name="Slide Number Placeholder 3">
            <a:extLst>
              <a:ext uri="{FF2B5EF4-FFF2-40B4-BE49-F238E27FC236}">
                <a16:creationId xmlns:a16="http://schemas.microsoft.com/office/drawing/2014/main" id="{4BDED45F-6034-9162-44F9-A5D63B441229}"/>
              </a:ext>
            </a:extLst>
          </p:cNvPr>
          <p:cNvSpPr>
            <a:spLocks noGrp="1"/>
          </p:cNvSpPr>
          <p:nvPr>
            <p:ph type="sldNum" sz="quarter" idx="12"/>
          </p:nvPr>
        </p:nvSpPr>
        <p:spPr/>
        <p:txBody>
          <a:bodyPr/>
          <a:lstStyle/>
          <a:p>
            <a:fld id="{3AA5DCBE-3E59-4014-82E5-38B6DD8CDCC8}" type="slidenum">
              <a:rPr lang="en-US" smtClean="0"/>
              <a:pPr/>
              <a:t>5</a:t>
            </a:fld>
            <a:endParaRPr lang="en-US"/>
          </a:p>
        </p:txBody>
      </p:sp>
    </p:spTree>
    <p:extLst>
      <p:ext uri="{BB962C8B-B14F-4D97-AF65-F5344CB8AC3E}">
        <p14:creationId xmlns:p14="http://schemas.microsoft.com/office/powerpoint/2010/main" val="408987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Requests for Legislation</a:t>
            </a:r>
          </a:p>
        </p:txBody>
      </p:sp>
      <p:sp>
        <p:nvSpPr>
          <p:cNvPr id="3" name="Content Placeholder 2"/>
          <p:cNvSpPr>
            <a:spLocks noGrp="1"/>
          </p:cNvSpPr>
          <p:nvPr>
            <p:ph idx="1"/>
          </p:nvPr>
        </p:nvSpPr>
        <p:spPr>
          <a:xfrm>
            <a:off x="628650" y="1481932"/>
            <a:ext cx="7886700" cy="4614068"/>
          </a:xfrm>
        </p:spPr>
        <p:txBody>
          <a:bodyPr>
            <a:noAutofit/>
          </a:bodyPr>
          <a:lstStyle/>
          <a:p>
            <a:r>
              <a:rPr lang="en-US" sz="2000" dirty="0"/>
              <a:t>Requests can be received from:</a:t>
            </a:r>
          </a:p>
          <a:p>
            <a:pPr lvl="1"/>
            <a:r>
              <a:rPr lang="en-US" sz="2000" b="1" i="1" dirty="0"/>
              <a:t>Legislators</a:t>
            </a:r>
          </a:p>
          <a:p>
            <a:pPr lvl="1"/>
            <a:r>
              <a:rPr lang="en-US" sz="2000" dirty="0"/>
              <a:t>Executive branch</a:t>
            </a:r>
          </a:p>
          <a:p>
            <a:pPr lvl="1"/>
            <a:r>
              <a:rPr lang="en-US" sz="2000" dirty="0"/>
              <a:t>Judicial branch</a:t>
            </a:r>
          </a:p>
          <a:p>
            <a:pPr lvl="1"/>
            <a:r>
              <a:rPr lang="en-US" sz="2000" dirty="0"/>
              <a:t>Public bodies</a:t>
            </a:r>
          </a:p>
          <a:p>
            <a:pPr lvl="1"/>
            <a:r>
              <a:rPr lang="en-US" sz="2000" dirty="0"/>
              <a:t>Others, with a legislator’s authorization  (lobbyists, constituents, advocates)</a:t>
            </a:r>
          </a:p>
          <a:p>
            <a:r>
              <a:rPr lang="en-US" sz="2000" dirty="0"/>
              <a:t>Types of requests: </a:t>
            </a:r>
          </a:p>
          <a:p>
            <a:pPr lvl="1"/>
            <a:r>
              <a:rPr lang="en-US" sz="2000" dirty="0"/>
              <a:t>Bills, simple or joint memorials, simple or joint resolutions, amendments, substitutes, certificates, memoranda &amp; other documents</a:t>
            </a:r>
          </a:p>
          <a:p>
            <a:r>
              <a:rPr lang="en-US" sz="2000" i="1" dirty="0"/>
              <a:t>What is the problem you are trying to solve?</a:t>
            </a:r>
          </a:p>
          <a:p>
            <a:r>
              <a:rPr lang="en-US" sz="2000" i="1" dirty="0"/>
              <a:t>Mandate?  Prohibition?  Authorization? </a:t>
            </a:r>
          </a:p>
          <a:p>
            <a:r>
              <a:rPr lang="en-US" sz="2000" dirty="0"/>
              <a:t>All legislation requires a legislative sponsor</a:t>
            </a:r>
          </a:p>
        </p:txBody>
      </p:sp>
      <p:pic>
        <p:nvPicPr>
          <p:cNvPr id="3074" name="Picture 2" descr="C:\Users\Amy.Chavez-Romero\AppData\Local\Microsoft\Windows\INetCache\IE\EA4KRNRN\question-marks[1].jpg"/>
          <p:cNvPicPr>
            <a:picLocks noChangeAspect="1" noChangeArrowheads="1"/>
          </p:cNvPicPr>
          <p:nvPr/>
        </p:nvPicPr>
        <p:blipFill>
          <a:blip r:embed="rId3" cstate="print"/>
          <a:srcRect/>
          <a:stretch>
            <a:fillRect/>
          </a:stretch>
        </p:blipFill>
        <p:spPr bwMode="auto">
          <a:xfrm>
            <a:off x="6248400" y="1219200"/>
            <a:ext cx="2686321" cy="1981200"/>
          </a:xfrm>
          <a:prstGeom prst="rect">
            <a:avLst/>
          </a:prstGeom>
          <a:noFill/>
        </p:spPr>
      </p:pic>
      <p:sp>
        <p:nvSpPr>
          <p:cNvPr id="4" name="Slide Number Placeholder 3">
            <a:extLst>
              <a:ext uri="{FF2B5EF4-FFF2-40B4-BE49-F238E27FC236}">
                <a16:creationId xmlns:a16="http://schemas.microsoft.com/office/drawing/2014/main" id="{D0CDBEC8-8ACD-2200-BA3E-4DF842BD5225}"/>
              </a:ext>
            </a:extLst>
          </p:cNvPr>
          <p:cNvSpPr>
            <a:spLocks noGrp="1"/>
          </p:cNvSpPr>
          <p:nvPr>
            <p:ph type="sldNum" sz="quarter" idx="12"/>
          </p:nvPr>
        </p:nvSpPr>
        <p:spPr/>
        <p:txBody>
          <a:bodyPr/>
          <a:lstStyle/>
          <a:p>
            <a:fld id="{3AA5DCBE-3E59-4014-82E5-38B6DD8CDCC8}"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Bill Introduction</a:t>
            </a:r>
          </a:p>
        </p:txBody>
      </p:sp>
      <p:sp>
        <p:nvSpPr>
          <p:cNvPr id="3" name="Content Placeholder 2"/>
          <p:cNvSpPr>
            <a:spLocks noGrp="1"/>
          </p:cNvSpPr>
          <p:nvPr>
            <p:ph idx="1"/>
          </p:nvPr>
        </p:nvSpPr>
        <p:spPr>
          <a:xfrm>
            <a:off x="628650" y="2849563"/>
            <a:ext cx="7886700" cy="3327400"/>
          </a:xfrm>
        </p:spPr>
        <p:txBody>
          <a:bodyPr>
            <a:normAutofit/>
          </a:bodyPr>
          <a:lstStyle/>
          <a:p>
            <a:r>
              <a:rPr lang="en-US" sz="2000" dirty="0"/>
              <a:t>Sponsor &amp; co-sponsors sign</a:t>
            </a:r>
          </a:p>
          <a:p>
            <a:r>
              <a:rPr lang="en-US" sz="2000" dirty="0"/>
              <a:t>Chief clerk assigns bill number</a:t>
            </a:r>
          </a:p>
          <a:p>
            <a:r>
              <a:rPr lang="en-US" sz="2000" dirty="0"/>
              <a:t>Committee assignment</a:t>
            </a:r>
          </a:p>
          <a:p>
            <a:pPr lvl="1"/>
            <a:r>
              <a:rPr lang="en-US" sz="2000" dirty="0"/>
              <a:t>Speaker of the House (no committee limit)</a:t>
            </a:r>
          </a:p>
          <a:p>
            <a:pPr lvl="1"/>
            <a:r>
              <a:rPr lang="en-US" sz="2000" dirty="0"/>
              <a:t>Senate (two-committee limit, not including Senate Finance Committee)</a:t>
            </a:r>
          </a:p>
          <a:p>
            <a:pPr lvl="1"/>
            <a:r>
              <a:rPr lang="en-US" sz="2000" dirty="0"/>
              <a:t>Bills with appropriations are referred to House Appropriations and Finance Committee or Senate Finance Committee</a:t>
            </a:r>
          </a:p>
        </p:txBody>
      </p:sp>
      <p:pic>
        <p:nvPicPr>
          <p:cNvPr id="4" name="Picture 3"/>
          <p:cNvPicPr>
            <a:picLocks noChangeAspect="1"/>
          </p:cNvPicPr>
          <p:nvPr/>
        </p:nvPicPr>
        <p:blipFill>
          <a:blip r:embed="rId3"/>
          <a:stretch>
            <a:fillRect/>
          </a:stretch>
        </p:blipFill>
        <p:spPr>
          <a:xfrm>
            <a:off x="6324600" y="1524000"/>
            <a:ext cx="2314286" cy="2504762"/>
          </a:xfrm>
          <a:prstGeom prst="rect">
            <a:avLst/>
          </a:prstGeom>
        </p:spPr>
      </p:pic>
      <p:sp>
        <p:nvSpPr>
          <p:cNvPr id="5" name="Slide Number Placeholder 4">
            <a:extLst>
              <a:ext uri="{FF2B5EF4-FFF2-40B4-BE49-F238E27FC236}">
                <a16:creationId xmlns:a16="http://schemas.microsoft.com/office/drawing/2014/main" id="{C091CB65-B67C-C037-E9C4-7479481C0B10}"/>
              </a:ext>
            </a:extLst>
          </p:cNvPr>
          <p:cNvSpPr>
            <a:spLocks noGrp="1"/>
          </p:cNvSpPr>
          <p:nvPr>
            <p:ph type="sldNum" sz="quarter" idx="12"/>
          </p:nvPr>
        </p:nvSpPr>
        <p:spPr/>
        <p:txBody>
          <a:bodyPr/>
          <a:lstStyle/>
          <a:p>
            <a:fld id="{3AA5DCBE-3E59-4014-82E5-38B6DD8CDCC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a:bodyPr>
          <a:lstStyle/>
          <a:p>
            <a:r>
              <a:rPr lang="en-US" dirty="0"/>
              <a:t>Bills in Committee</a:t>
            </a:r>
          </a:p>
        </p:txBody>
      </p:sp>
      <p:sp>
        <p:nvSpPr>
          <p:cNvPr id="3" name="Content Placeholder 2"/>
          <p:cNvSpPr>
            <a:spLocks noGrp="1"/>
          </p:cNvSpPr>
          <p:nvPr>
            <p:ph idx="1"/>
          </p:nvPr>
        </p:nvSpPr>
        <p:spPr>
          <a:xfrm>
            <a:off x="304800" y="2285999"/>
            <a:ext cx="8210550" cy="3890963"/>
          </a:xfrm>
        </p:spPr>
        <p:txBody>
          <a:bodyPr>
            <a:normAutofit/>
          </a:bodyPr>
          <a:lstStyle/>
          <a:p>
            <a:r>
              <a:rPr lang="en-US" sz="2000" dirty="0"/>
              <a:t>Committee action</a:t>
            </a:r>
          </a:p>
          <a:p>
            <a:pPr lvl="1"/>
            <a:r>
              <a:rPr lang="en-US" sz="2000" dirty="0"/>
              <a:t>Hearing date</a:t>
            </a:r>
          </a:p>
          <a:p>
            <a:pPr lvl="1"/>
            <a:r>
              <a:rPr lang="en-US" sz="2000" dirty="0"/>
              <a:t>Public meetings </a:t>
            </a:r>
          </a:p>
          <a:p>
            <a:pPr lvl="1"/>
            <a:r>
              <a:rPr lang="en-US" sz="2000" dirty="0"/>
              <a:t>Legislator presentation &amp; technical expert(s)</a:t>
            </a:r>
          </a:p>
          <a:p>
            <a:pPr lvl="1"/>
            <a:r>
              <a:rPr lang="en-US" sz="2000" dirty="0"/>
              <a:t>Public input </a:t>
            </a:r>
          </a:p>
          <a:p>
            <a:pPr lvl="1"/>
            <a:r>
              <a:rPr lang="en-US" sz="2000" dirty="0"/>
              <a:t>Committee actions:</a:t>
            </a:r>
          </a:p>
          <a:p>
            <a:pPr lvl="2"/>
            <a:r>
              <a:rPr lang="en-US" sz="2000" dirty="0"/>
              <a:t>Amend bill</a:t>
            </a:r>
          </a:p>
          <a:p>
            <a:pPr lvl="2"/>
            <a:r>
              <a:rPr lang="en-US" sz="2000" dirty="0"/>
              <a:t>Substitute bill</a:t>
            </a:r>
          </a:p>
          <a:p>
            <a:pPr lvl="2"/>
            <a:r>
              <a:rPr lang="en-US" sz="2000" dirty="0"/>
              <a:t>Report out with or without recommendation</a:t>
            </a:r>
          </a:p>
          <a:p>
            <a:pPr lvl="3"/>
            <a:r>
              <a:rPr lang="en-US" sz="2000" dirty="0"/>
              <a:t>Requires adoption by House or Senate</a:t>
            </a:r>
          </a:p>
          <a:p>
            <a:pPr lvl="2"/>
            <a:r>
              <a:rPr lang="en-US" sz="2000" dirty="0"/>
              <a:t>Table – action postponed indefinitely (API)</a:t>
            </a:r>
          </a:p>
        </p:txBody>
      </p:sp>
      <p:pic>
        <p:nvPicPr>
          <p:cNvPr id="4" name="Picture 3"/>
          <p:cNvPicPr>
            <a:picLocks noChangeAspect="1"/>
          </p:cNvPicPr>
          <p:nvPr/>
        </p:nvPicPr>
        <p:blipFill>
          <a:blip r:embed="rId3"/>
          <a:stretch>
            <a:fillRect/>
          </a:stretch>
        </p:blipFill>
        <p:spPr>
          <a:xfrm>
            <a:off x="5791200" y="533401"/>
            <a:ext cx="3124200" cy="4267200"/>
          </a:xfrm>
          <a:prstGeom prst="rect">
            <a:avLst/>
          </a:prstGeom>
        </p:spPr>
      </p:pic>
      <p:sp>
        <p:nvSpPr>
          <p:cNvPr id="5" name="Slide Number Placeholder 4">
            <a:extLst>
              <a:ext uri="{FF2B5EF4-FFF2-40B4-BE49-F238E27FC236}">
                <a16:creationId xmlns:a16="http://schemas.microsoft.com/office/drawing/2014/main" id="{11E11180-D5CC-0E8E-12CF-71FC77D70D51}"/>
              </a:ext>
            </a:extLst>
          </p:cNvPr>
          <p:cNvSpPr>
            <a:spLocks noGrp="1"/>
          </p:cNvSpPr>
          <p:nvPr>
            <p:ph type="sldNum" sz="quarter" idx="12"/>
          </p:nvPr>
        </p:nvSpPr>
        <p:spPr/>
        <p:txBody>
          <a:bodyPr/>
          <a:lstStyle/>
          <a:p>
            <a:fld id="{3AA5DCBE-3E59-4014-82E5-38B6DD8CDCC8}"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in House or Senate Floor</a:t>
            </a:r>
          </a:p>
        </p:txBody>
      </p:sp>
      <p:sp>
        <p:nvSpPr>
          <p:cNvPr id="3" name="Content Placeholder 2"/>
          <p:cNvSpPr>
            <a:spLocks noGrp="1"/>
          </p:cNvSpPr>
          <p:nvPr>
            <p:ph idx="1"/>
          </p:nvPr>
        </p:nvSpPr>
        <p:spPr/>
        <p:txBody>
          <a:bodyPr>
            <a:normAutofit/>
          </a:bodyPr>
          <a:lstStyle/>
          <a:p>
            <a:r>
              <a:rPr lang="en-US" sz="2000" dirty="0"/>
              <a:t>Committee recommendation presented to entire House or Senate</a:t>
            </a:r>
          </a:p>
          <a:p>
            <a:r>
              <a:rPr lang="en-US" sz="2000" dirty="0"/>
              <a:t>If adopted, bill is sent to the next committee or placed on the calendar for entire chamber to consider</a:t>
            </a:r>
          </a:p>
          <a:p>
            <a:r>
              <a:rPr lang="en-US" sz="2000" dirty="0"/>
              <a:t>Subject to debate, amendment or substitution – passage or non-passage</a:t>
            </a:r>
          </a:p>
          <a:p>
            <a:r>
              <a:rPr lang="en-US" sz="2000" dirty="0"/>
              <a:t>Rules</a:t>
            </a:r>
          </a:p>
          <a:p>
            <a:pPr lvl="1"/>
            <a:r>
              <a:rPr lang="en-US" sz="2000" dirty="0"/>
              <a:t>House</a:t>
            </a:r>
          </a:p>
          <a:p>
            <a:pPr lvl="1"/>
            <a:r>
              <a:rPr lang="en-US" sz="2000" dirty="0"/>
              <a:t>Senate</a:t>
            </a:r>
          </a:p>
          <a:p>
            <a:pPr lvl="1"/>
            <a:r>
              <a:rPr lang="en-US" sz="2000" dirty="0"/>
              <a:t>Joint</a:t>
            </a:r>
          </a:p>
          <a:p>
            <a:pPr lvl="1"/>
            <a:r>
              <a:rPr lang="en-US" sz="2000" i="1" dirty="0"/>
              <a:t>Mason’s Manual of Legislative Procedure</a:t>
            </a:r>
          </a:p>
          <a:p>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657600"/>
            <a:ext cx="2800350" cy="2173310"/>
          </a:xfrm>
          <a:prstGeom prst="rect">
            <a:avLst/>
          </a:prstGeom>
        </p:spPr>
      </p:pic>
      <p:sp>
        <p:nvSpPr>
          <p:cNvPr id="5" name="Slide Number Placeholder 4">
            <a:extLst>
              <a:ext uri="{FF2B5EF4-FFF2-40B4-BE49-F238E27FC236}">
                <a16:creationId xmlns:a16="http://schemas.microsoft.com/office/drawing/2014/main" id="{6ECF54CE-8FD2-659A-B3C5-5DC04B4D79E8}"/>
              </a:ext>
            </a:extLst>
          </p:cNvPr>
          <p:cNvSpPr>
            <a:spLocks noGrp="1"/>
          </p:cNvSpPr>
          <p:nvPr>
            <p:ph type="sldNum" sz="quarter" idx="12"/>
          </p:nvPr>
        </p:nvSpPr>
        <p:spPr/>
        <p:txBody>
          <a:bodyPr/>
          <a:lstStyle/>
          <a:p>
            <a:fld id="{3AA5DCBE-3E59-4014-82E5-38B6DD8CDCC8}"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2758</TotalTime>
  <Words>2051</Words>
  <Application>Microsoft Office PowerPoint</Application>
  <PresentationFormat>On-screen Show (4:3)</PresentationFormat>
  <Paragraphs>337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 Neue</vt:lpstr>
      <vt:lpstr>Office Theme</vt:lpstr>
      <vt:lpstr>LEGISLATIVE PROCESS and the ROLE OF THE LEGISLATIVE COUNCIL SERVICE  New Mexico State Legislature </vt:lpstr>
      <vt:lpstr>New Mexico Legislature</vt:lpstr>
      <vt:lpstr>Legislative Sessions</vt:lpstr>
      <vt:lpstr>Legislative Council Service</vt:lpstr>
      <vt:lpstr>Nonpartisan and Confidentiality Requirements </vt:lpstr>
      <vt:lpstr>Requests for Legislation</vt:lpstr>
      <vt:lpstr>Bill Introduction</vt:lpstr>
      <vt:lpstr>Bills in Committee</vt:lpstr>
      <vt:lpstr>Bill in House or Senate Floor</vt:lpstr>
      <vt:lpstr>Bill to Second Chamber</vt:lpstr>
      <vt:lpstr>Bill to Governor</vt:lpstr>
      <vt:lpstr>What Governs the Legislature?</vt:lpstr>
      <vt:lpstr>Legislative Publications &amp; Resources</vt:lpstr>
      <vt:lpstr>Legislative Interim Activities</vt:lpstr>
      <vt:lpstr>2024 – Second Session of the 56th Legislature</vt:lpstr>
      <vt:lpstr>Representative democracy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Legislative Proposals</dc:title>
  <dc:creator>Amy.Chavez-Romero</dc:creator>
  <cp:lastModifiedBy>polirich@aol.com</cp:lastModifiedBy>
  <cp:revision>114</cp:revision>
  <cp:lastPrinted>2023-10-11T17:24:06Z</cp:lastPrinted>
  <dcterms:created xsi:type="dcterms:W3CDTF">2017-04-14T19:41:07Z</dcterms:created>
  <dcterms:modified xsi:type="dcterms:W3CDTF">2023-10-11T22:23:17Z</dcterms:modified>
</cp:coreProperties>
</file>